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2" r:id="rId7"/>
    <p:sldId id="261" r:id="rId8"/>
    <p:sldId id="262" r:id="rId9"/>
    <p:sldId id="263" r:id="rId10"/>
    <p:sldId id="264" r:id="rId11"/>
    <p:sldId id="265" r:id="rId12"/>
    <p:sldId id="266" r:id="rId13"/>
    <p:sldId id="267" r:id="rId14"/>
    <p:sldId id="268" r:id="rId15"/>
    <p:sldId id="269" r:id="rId16"/>
    <p:sldId id="273"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97"/>
    <p:restoredTop sz="95878"/>
  </p:normalViewPr>
  <p:slideViewPr>
    <p:cSldViewPr snapToGrid="0" snapToObjects="1">
      <p:cViewPr>
        <p:scale>
          <a:sx n="104" d="100"/>
          <a:sy n="104" d="100"/>
        </p:scale>
        <p:origin x="512"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6/14/23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ruchi798" TargetMode="External"/><Relationship Id="rId2" Type="http://schemas.openxmlformats.org/officeDocument/2006/relationships/hyperlink" Target="https://ruch798.github.io/"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abhishek" TargetMode="External"/><Relationship Id="rId2" Type="http://schemas.openxmlformats.org/officeDocument/2006/relationships/hyperlink" Target="https://github.com/abhishekkrthakur"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competitions/house-prices-advanced-regression-techniques" TargetMode="External"/><Relationship Id="rId7" Type="http://schemas.openxmlformats.org/officeDocument/2006/relationships/hyperlink" Target="https://www.kaggle.com/competitions/store-sales-time-series-forecasting" TargetMode="External"/><Relationship Id="rId2" Type="http://schemas.openxmlformats.org/officeDocument/2006/relationships/hyperlink" Target="https://www.kaggle.com/competitions/titanic" TargetMode="External"/><Relationship Id="rId1" Type="http://schemas.openxmlformats.org/officeDocument/2006/relationships/slideLayout" Target="../slideLayouts/slideLayout7.xml"/><Relationship Id="rId6" Type="http://schemas.openxmlformats.org/officeDocument/2006/relationships/hyperlink" Target="https://www.kaggle.com/competitions/nlp-getting-started" TargetMode="External"/><Relationship Id="rId5" Type="http://schemas.openxmlformats.org/officeDocument/2006/relationships/hyperlink" Target="https://www.kaggle.com/competitions/tpu-getting-started"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hyperlink" Target="https://www.kaggle.com/harshkothari21/100-accurate-results-with-eda-all-ml-models" TargetMode="External"/><Relationship Id="rId13" Type="http://schemas.openxmlformats.org/officeDocument/2006/relationships/hyperlink" Target="https://medium.com/" TargetMode="External"/><Relationship Id="rId3" Type="http://schemas.openxmlformats.org/officeDocument/2006/relationships/hyperlink" Target="https://www.hackerrank.com/domains/python?filters%5Bstatus%5D%5B%5D=unsolved&amp;badge_type=python" TargetMode="External"/><Relationship Id="rId7" Type="http://schemas.openxmlformats.org/officeDocument/2006/relationships/hyperlink" Target="https://www.kaggle.com/neomatrix369/chaieda-sessions-titanic" TargetMode="External"/><Relationship Id="rId12" Type="http://schemas.openxmlformats.org/officeDocument/2006/relationships/hyperlink" Target="https://www.kaggle.com/learn/intro-to-machine-learning" TargetMode="External"/><Relationship Id="rId2" Type="http://schemas.openxmlformats.org/officeDocument/2006/relationships/hyperlink" Target="https://youtu.be/gfDE2a7MKjA" TargetMode="External"/><Relationship Id="rId1" Type="http://schemas.openxmlformats.org/officeDocument/2006/relationships/slideLayout" Target="../slideLayouts/slideLayout7.xml"/><Relationship Id="rId6" Type="http://schemas.openxmlformats.org/officeDocument/2006/relationships/hyperlink" Target="https://www.kaggle.com/discussions/getting-started/163560" TargetMode="External"/><Relationship Id="rId11" Type="http://schemas.openxmlformats.org/officeDocument/2006/relationships/hyperlink" Target="https://www.coursera.org/search?query=machine%20learning%20andrew%20ng&amp;=null&amp;index=prod_all_launched_products_term_optimization" TargetMode="External"/><Relationship Id="rId5" Type="http://schemas.openxmlformats.org/officeDocument/2006/relationships/hyperlink" Target="https://medium.com/@eishkaransingh/basic-statistics-concepts-for-data-science-1cd4b47187d5" TargetMode="External"/><Relationship Id="rId10" Type="http://schemas.openxmlformats.org/officeDocument/2006/relationships/hyperlink" Target="https://www.kaggle.com/learn/data-visualization" TargetMode="External"/><Relationship Id="rId4" Type="http://schemas.openxmlformats.org/officeDocument/2006/relationships/hyperlink" Target="https://www.hackerrank.com/domains/python?filters%5bstatus%5d%5b%5d=unsolved&amp;badge_type=python" TargetMode="External"/><Relationship Id="rId9" Type="http://schemas.openxmlformats.org/officeDocument/2006/relationships/hyperlink" Target="https://www.kaggle.com/dejavu23/titanic-eda-to-ml-beginner" TargetMode="External"/><Relationship Id="rId14" Type="http://schemas.openxmlformats.org/officeDocument/2006/relationships/hyperlink" Target="https://github.com/EISHKARAN/TSS-Resourc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ishkaran.github.io/PersonalPortfolio/index.html" TargetMode="External"/><Relationship Id="rId2" Type="http://schemas.openxmlformats.org/officeDocument/2006/relationships/hyperlink" Target="https://www.linkedin.com/in/eishkaran-singh/"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github.com/EISHKARAN" TargetMode="External"/><Relationship Id="rId4" Type="http://schemas.openxmlformats.org/officeDocument/2006/relationships/hyperlink" Target="https://www.kaggle.com/eishkara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hackerrank.com/domains/python?filters%5bstatus%5d%5b%5d=unsolved&amp;badge_type=pytho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neomatrix369/chaieda-sessions-titanic" TargetMode="External"/><Relationship Id="rId2" Type="http://schemas.openxmlformats.org/officeDocument/2006/relationships/hyperlink" Target="https://www.kaggle.com/discussions/getting-started/163560" TargetMode="Externa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kaggle.com/dejavu23/titanic-eda-to-ml-beginner" TargetMode="External"/><Relationship Id="rId4" Type="http://schemas.openxmlformats.org/officeDocument/2006/relationships/hyperlink" Target="https://www.kaggle.com/harshkothari21/100-accurate-results-with-eda-all-ml-model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8F53-6F0B-2B4D-BC1F-BB08C9FAEB9B}"/>
              </a:ext>
            </a:extLst>
          </p:cNvPr>
          <p:cNvSpPr>
            <a:spLocks noGrp="1"/>
          </p:cNvSpPr>
          <p:nvPr>
            <p:ph type="ctrTitle"/>
          </p:nvPr>
        </p:nvSpPr>
        <p:spPr/>
        <p:txBody>
          <a:bodyPr/>
          <a:lstStyle/>
          <a:p>
            <a:r>
              <a:rPr lang="en-US" dirty="0"/>
              <a:t>Advanced Kaggle </a:t>
            </a:r>
          </a:p>
        </p:txBody>
      </p:sp>
      <p:sp>
        <p:nvSpPr>
          <p:cNvPr id="3" name="Subtitle 2">
            <a:extLst>
              <a:ext uri="{FF2B5EF4-FFF2-40B4-BE49-F238E27FC236}">
                <a16:creationId xmlns:a16="http://schemas.microsoft.com/office/drawing/2014/main" id="{DFA8EF19-A010-E942-9BF0-9100B50E3D75}"/>
              </a:ext>
            </a:extLst>
          </p:cNvPr>
          <p:cNvSpPr>
            <a:spLocks noGrp="1"/>
          </p:cNvSpPr>
          <p:nvPr>
            <p:ph type="subTitle" idx="1"/>
          </p:nvPr>
        </p:nvSpPr>
        <p:spPr/>
        <p:txBody>
          <a:bodyPr/>
          <a:lstStyle/>
          <a:p>
            <a:r>
              <a:rPr lang="en-US" dirty="0"/>
              <a:t>Moving on to advanced level </a:t>
            </a:r>
          </a:p>
        </p:txBody>
      </p:sp>
    </p:spTree>
    <p:extLst>
      <p:ext uri="{BB962C8B-B14F-4D97-AF65-F5344CB8AC3E}">
        <p14:creationId xmlns:p14="http://schemas.microsoft.com/office/powerpoint/2010/main" val="168807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4FE4F7-DBE9-D94D-A002-116D2B162304}"/>
              </a:ext>
            </a:extLst>
          </p:cNvPr>
          <p:cNvSpPr/>
          <p:nvPr/>
        </p:nvSpPr>
        <p:spPr>
          <a:xfrm>
            <a:off x="853891" y="435151"/>
            <a:ext cx="387240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My Mentors </a:t>
            </a:r>
          </a:p>
        </p:txBody>
      </p:sp>
      <p:sp>
        <p:nvSpPr>
          <p:cNvPr id="3" name="TextBox 2">
            <a:extLst>
              <a:ext uri="{FF2B5EF4-FFF2-40B4-BE49-F238E27FC236}">
                <a16:creationId xmlns:a16="http://schemas.microsoft.com/office/drawing/2014/main" id="{0DC66A83-92F9-C74D-8032-E75D1A29E47F}"/>
              </a:ext>
            </a:extLst>
          </p:cNvPr>
          <p:cNvSpPr txBox="1"/>
          <p:nvPr/>
        </p:nvSpPr>
        <p:spPr>
          <a:xfrm>
            <a:off x="1758462" y="1594338"/>
            <a:ext cx="712763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Ruchi Bhatia </a:t>
            </a:r>
          </a:p>
          <a:p>
            <a:pPr marL="742950" lvl="1" indent="-285750">
              <a:buFont typeface="Arial" panose="020B0604020202020204" pitchFamily="34" charset="0"/>
              <a:buChar char="•"/>
            </a:pPr>
            <a:r>
              <a:rPr lang="en-US" dirty="0"/>
              <a:t>She </a:t>
            </a:r>
            <a:r>
              <a:rPr lang="en-IN" dirty="0"/>
              <a:t>is a Computer Engineering graduate and currently only the 6th Grandmaster in the Datasets tier on Kaggle</a:t>
            </a:r>
          </a:p>
          <a:p>
            <a:pPr marL="742950" lvl="1" indent="-285750">
              <a:buFont typeface="Arial" panose="020B0604020202020204" pitchFamily="34" charset="0"/>
              <a:buChar char="•"/>
            </a:pPr>
            <a:r>
              <a:rPr lang="en-IN" dirty="0"/>
              <a:t>She did her master's degree in Information Systems Management from Carnegie Mellon University.</a:t>
            </a:r>
          </a:p>
          <a:p>
            <a:pPr marL="742950" lvl="1" indent="-285750">
              <a:buFont typeface="Arial" panose="020B0604020202020204" pitchFamily="34" charset="0"/>
              <a:buChar char="•"/>
            </a:pPr>
            <a:r>
              <a:rPr lang="en-IN" dirty="0"/>
              <a:t>She currently is one of the 21 Data Science Ambassadors for Z by HP</a:t>
            </a:r>
          </a:p>
          <a:p>
            <a:pPr marL="742950" lvl="1" indent="-285750">
              <a:buFont typeface="Arial" panose="020B0604020202020204" pitchFamily="34" charset="0"/>
              <a:buChar char="•"/>
            </a:pPr>
            <a:r>
              <a:rPr lang="en-US" dirty="0">
                <a:hlinkClick r:id="rId2"/>
              </a:rPr>
              <a:t>Portfolio Website </a:t>
            </a:r>
            <a:r>
              <a:rPr lang="en-US" dirty="0"/>
              <a:t>, </a:t>
            </a:r>
            <a:r>
              <a:rPr lang="en-US" dirty="0">
                <a:hlinkClick r:id="rId3"/>
              </a:rPr>
              <a:t>Kaggle Profile </a:t>
            </a:r>
            <a:endParaRPr lang="en-US" dirty="0"/>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33D8A64B-8A12-D34A-A0D4-D2541609698D}"/>
              </a:ext>
            </a:extLst>
          </p:cNvPr>
          <p:cNvSpPr txBox="1"/>
          <p:nvPr/>
        </p:nvSpPr>
        <p:spPr>
          <a:xfrm>
            <a:off x="1899139" y="3995678"/>
            <a:ext cx="4736123" cy="2031325"/>
          </a:xfrm>
          <a:prstGeom prst="rect">
            <a:avLst/>
          </a:prstGeom>
          <a:noFill/>
        </p:spPr>
        <p:txBody>
          <a:bodyPr wrap="square" rtlCol="0">
            <a:spAutoFit/>
          </a:bodyPr>
          <a:lstStyle/>
          <a:p>
            <a:pPr marL="285750" indent="-285750">
              <a:buFont typeface="Arial" panose="020B0604020202020204" pitchFamily="34" charset="0"/>
              <a:buChar char="•"/>
            </a:pPr>
            <a:r>
              <a:rPr lang="en-US" b="1" u="sng" dirty="0"/>
              <a:t>Skills</a:t>
            </a:r>
            <a:r>
              <a:rPr lang="en-US" dirty="0"/>
              <a:t> :-</a:t>
            </a:r>
          </a:p>
          <a:p>
            <a:pPr marL="285750" indent="-285750">
              <a:buFont typeface="Arial" panose="020B0604020202020204" pitchFamily="34" charset="0"/>
              <a:buChar char="•"/>
            </a:pPr>
            <a:r>
              <a:rPr lang="en-IN" dirty="0"/>
              <a:t>	Programming Languages: C, C++, Java, Python, SQL</a:t>
            </a:r>
          </a:p>
          <a:p>
            <a:pPr marL="285750" indent="-285750">
              <a:buFont typeface="Arial" panose="020B0604020202020204" pitchFamily="34" charset="0"/>
              <a:buChar char="•"/>
            </a:pPr>
            <a:r>
              <a:rPr lang="en-IN" dirty="0"/>
              <a:t>	Web: HTML, CSS3, JavaScript, jQuery, Bootstrap, PHP, Express, Angular, Node.js</a:t>
            </a:r>
          </a:p>
          <a:p>
            <a:pPr marL="285750" indent="-285750">
              <a:buFont typeface="Arial" panose="020B0604020202020204" pitchFamily="34" charset="0"/>
              <a:buChar char="•"/>
            </a:pPr>
            <a:r>
              <a:rPr lang="en-IN" dirty="0"/>
              <a:t>	Analytics and ML: NumPy, Pandas, TensorFlow, </a:t>
            </a:r>
            <a:r>
              <a:rPr lang="en-IN" dirty="0" err="1"/>
              <a:t>Scikit</a:t>
            </a:r>
            <a:r>
              <a:rPr lang="en-IN" dirty="0"/>
              <a:t>-learn, </a:t>
            </a:r>
            <a:r>
              <a:rPr lang="en-IN" dirty="0" err="1"/>
              <a:t>Keras</a:t>
            </a:r>
            <a:r>
              <a:rPr lang="en-US" dirty="0"/>
              <a:t> </a:t>
            </a:r>
          </a:p>
        </p:txBody>
      </p:sp>
      <p:pic>
        <p:nvPicPr>
          <p:cNvPr id="6" name="Picture 5">
            <a:extLst>
              <a:ext uri="{FF2B5EF4-FFF2-40B4-BE49-F238E27FC236}">
                <a16:creationId xmlns:a16="http://schemas.microsoft.com/office/drawing/2014/main" id="{D605995C-8015-9140-BE8F-D8AE7C7BE45F}"/>
              </a:ext>
            </a:extLst>
          </p:cNvPr>
          <p:cNvPicPr>
            <a:picLocks noChangeAspect="1"/>
          </p:cNvPicPr>
          <p:nvPr/>
        </p:nvPicPr>
        <p:blipFill>
          <a:blip r:embed="rId4"/>
          <a:stretch>
            <a:fillRect/>
          </a:stretch>
        </p:blipFill>
        <p:spPr>
          <a:xfrm>
            <a:off x="6775939" y="3508734"/>
            <a:ext cx="5240162" cy="3173420"/>
          </a:xfrm>
          <a:prstGeom prst="rect">
            <a:avLst/>
          </a:prstGeom>
        </p:spPr>
      </p:pic>
    </p:spTree>
    <p:extLst>
      <p:ext uri="{BB962C8B-B14F-4D97-AF65-F5344CB8AC3E}">
        <p14:creationId xmlns:p14="http://schemas.microsoft.com/office/powerpoint/2010/main" val="3500599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22F836-7A9B-4B4B-9466-C4A43EDF80AB}"/>
              </a:ext>
            </a:extLst>
          </p:cNvPr>
          <p:cNvSpPr/>
          <p:nvPr/>
        </p:nvSpPr>
        <p:spPr>
          <a:xfrm>
            <a:off x="853891" y="435151"/>
            <a:ext cx="387240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My Mentors </a:t>
            </a:r>
          </a:p>
        </p:txBody>
      </p:sp>
      <p:sp>
        <p:nvSpPr>
          <p:cNvPr id="3" name="TextBox 2">
            <a:extLst>
              <a:ext uri="{FF2B5EF4-FFF2-40B4-BE49-F238E27FC236}">
                <a16:creationId xmlns:a16="http://schemas.microsoft.com/office/drawing/2014/main" id="{CC824C38-D48B-CE4B-A914-99262BC7D42F}"/>
              </a:ext>
            </a:extLst>
          </p:cNvPr>
          <p:cNvSpPr txBox="1"/>
          <p:nvPr/>
        </p:nvSpPr>
        <p:spPr>
          <a:xfrm>
            <a:off x="1758462" y="1594338"/>
            <a:ext cx="7127630" cy="2308324"/>
          </a:xfrm>
          <a:prstGeom prst="rect">
            <a:avLst/>
          </a:prstGeom>
          <a:noFill/>
        </p:spPr>
        <p:txBody>
          <a:bodyPr wrap="square" rtlCol="0">
            <a:spAutoFit/>
          </a:bodyPr>
          <a:lstStyle/>
          <a:p>
            <a:pPr marL="285750" indent="-285750">
              <a:buFont typeface="Arial" panose="020B0604020202020204" pitchFamily="34" charset="0"/>
              <a:buChar char="•"/>
            </a:pPr>
            <a:r>
              <a:rPr lang="en-IN" b="1" dirty="0"/>
              <a:t>Abhishek Thakur</a:t>
            </a:r>
          </a:p>
          <a:p>
            <a:pPr marL="742950" lvl="1" indent="-285750">
              <a:buFont typeface="Arial" panose="020B0604020202020204" pitchFamily="34" charset="0"/>
              <a:buChar char="•"/>
            </a:pPr>
            <a:r>
              <a:rPr lang="en-IN" dirty="0"/>
              <a:t>He did his B-Tech from NIT Surat in Electronics Engineering </a:t>
            </a:r>
          </a:p>
          <a:p>
            <a:pPr marL="742950" lvl="1" indent="-285750">
              <a:buFont typeface="Arial" panose="020B0604020202020204" pitchFamily="34" charset="0"/>
              <a:buChar char="•"/>
            </a:pPr>
            <a:r>
              <a:rPr lang="en-IN" dirty="0"/>
              <a:t>He did his maters from The university of Bonn</a:t>
            </a:r>
          </a:p>
          <a:p>
            <a:pPr marL="742950" lvl="1" indent="-285750">
              <a:buFont typeface="Arial" panose="020B0604020202020204" pitchFamily="34" charset="0"/>
              <a:buChar char="•"/>
            </a:pPr>
            <a:r>
              <a:rPr lang="en-IN" dirty="0"/>
              <a:t>He is currently working in the domain of Open Source Development &amp; Research at hugging Faces </a:t>
            </a:r>
          </a:p>
          <a:p>
            <a:pPr marL="742950" lvl="1" indent="-285750">
              <a:buFont typeface="Arial" panose="020B0604020202020204" pitchFamily="34" charset="0"/>
              <a:buChar char="•"/>
            </a:pPr>
            <a:r>
              <a:rPr lang="en-IN" dirty="0"/>
              <a:t>His </a:t>
            </a:r>
            <a:r>
              <a:rPr lang="en-IN" dirty="0" err="1"/>
              <a:t>github</a:t>
            </a:r>
            <a:r>
              <a:rPr lang="en-IN" dirty="0"/>
              <a:t> Profile is so dense that you can find numerous things to learn from </a:t>
            </a:r>
            <a:r>
              <a:rPr lang="en-IN" dirty="0">
                <a:hlinkClick r:id="rId2"/>
              </a:rPr>
              <a:t>Github Profile </a:t>
            </a:r>
            <a:endParaRPr lang="en-IN" dirty="0"/>
          </a:p>
          <a:p>
            <a:pPr marL="742950" lvl="1" indent="-285750">
              <a:buFont typeface="Arial" panose="020B0604020202020204" pitchFamily="34" charset="0"/>
              <a:buChar char="•"/>
            </a:pPr>
            <a:r>
              <a:rPr lang="en-IN" dirty="0"/>
              <a:t>Apart from this he is a 4x grandmaster in Kaggle </a:t>
            </a:r>
            <a:r>
              <a:rPr lang="en-IN" dirty="0">
                <a:hlinkClick r:id="rId3"/>
              </a:rPr>
              <a:t>Kaggle Profile </a:t>
            </a:r>
            <a:endParaRPr lang="en-IN" dirty="0"/>
          </a:p>
        </p:txBody>
      </p:sp>
      <p:pic>
        <p:nvPicPr>
          <p:cNvPr id="5" name="Picture 4">
            <a:extLst>
              <a:ext uri="{FF2B5EF4-FFF2-40B4-BE49-F238E27FC236}">
                <a16:creationId xmlns:a16="http://schemas.microsoft.com/office/drawing/2014/main" id="{77D4F673-C180-F84E-BBA6-95164F6F348C}"/>
              </a:ext>
            </a:extLst>
          </p:cNvPr>
          <p:cNvPicPr>
            <a:picLocks noChangeAspect="1"/>
          </p:cNvPicPr>
          <p:nvPr/>
        </p:nvPicPr>
        <p:blipFill>
          <a:blip r:embed="rId4"/>
          <a:stretch>
            <a:fillRect/>
          </a:stretch>
        </p:blipFill>
        <p:spPr>
          <a:xfrm>
            <a:off x="7493235" y="4032739"/>
            <a:ext cx="4698765" cy="2825261"/>
          </a:xfrm>
          <a:prstGeom prst="rect">
            <a:avLst/>
          </a:prstGeom>
        </p:spPr>
      </p:pic>
    </p:spTree>
    <p:extLst>
      <p:ext uri="{BB962C8B-B14F-4D97-AF65-F5344CB8AC3E}">
        <p14:creationId xmlns:p14="http://schemas.microsoft.com/office/powerpoint/2010/main" val="3078927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B52DDF-91D7-EE44-84C2-590BEDA14721}"/>
              </a:ext>
            </a:extLst>
          </p:cNvPr>
          <p:cNvSpPr/>
          <p:nvPr/>
        </p:nvSpPr>
        <p:spPr>
          <a:xfrm>
            <a:off x="536206" y="306197"/>
            <a:ext cx="223349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Kaggle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6" name="Picture 5">
            <a:extLst>
              <a:ext uri="{FF2B5EF4-FFF2-40B4-BE49-F238E27FC236}">
                <a16:creationId xmlns:a16="http://schemas.microsoft.com/office/drawing/2014/main" id="{358F92DA-4D1D-D84D-99E4-BA9ABBA37039}"/>
              </a:ext>
            </a:extLst>
          </p:cNvPr>
          <p:cNvPicPr>
            <a:picLocks noChangeAspect="1"/>
          </p:cNvPicPr>
          <p:nvPr/>
        </p:nvPicPr>
        <p:blipFill>
          <a:blip r:embed="rId2"/>
          <a:stretch>
            <a:fillRect/>
          </a:stretch>
        </p:blipFill>
        <p:spPr>
          <a:xfrm>
            <a:off x="5591908" y="2467708"/>
            <a:ext cx="6258660" cy="3576377"/>
          </a:xfrm>
          <a:prstGeom prst="rect">
            <a:avLst/>
          </a:prstGeom>
        </p:spPr>
      </p:pic>
      <p:sp>
        <p:nvSpPr>
          <p:cNvPr id="8" name="TextBox 7">
            <a:extLst>
              <a:ext uri="{FF2B5EF4-FFF2-40B4-BE49-F238E27FC236}">
                <a16:creationId xmlns:a16="http://schemas.microsoft.com/office/drawing/2014/main" id="{0BD1966E-B1EF-554F-85F4-1390C627E267}"/>
              </a:ext>
            </a:extLst>
          </p:cNvPr>
          <p:cNvSpPr txBox="1"/>
          <p:nvPr/>
        </p:nvSpPr>
        <p:spPr>
          <a:xfrm>
            <a:off x="750277" y="1477108"/>
            <a:ext cx="6846277"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What to do in Kaggle and how to get Rankings ?</a:t>
            </a:r>
          </a:p>
        </p:txBody>
      </p:sp>
      <p:sp>
        <p:nvSpPr>
          <p:cNvPr id="9" name="TextBox 8">
            <a:extLst>
              <a:ext uri="{FF2B5EF4-FFF2-40B4-BE49-F238E27FC236}">
                <a16:creationId xmlns:a16="http://schemas.microsoft.com/office/drawing/2014/main" id="{6F7AA9FF-B5D9-E347-BAF3-43D886B5FDDC}"/>
              </a:ext>
            </a:extLst>
          </p:cNvPr>
          <p:cNvSpPr txBox="1"/>
          <p:nvPr/>
        </p:nvSpPr>
        <p:spPr>
          <a:xfrm>
            <a:off x="926123" y="2608385"/>
            <a:ext cx="3965456" cy="1754326"/>
          </a:xfrm>
          <a:prstGeom prst="rect">
            <a:avLst/>
          </a:prstGeom>
          <a:noFill/>
        </p:spPr>
        <p:txBody>
          <a:bodyPr wrap="square" rtlCol="0">
            <a:spAutoFit/>
          </a:bodyPr>
          <a:lstStyle/>
          <a:p>
            <a:r>
              <a:rPr lang="en-US" dirty="0"/>
              <a:t>There are 4 Levels in Kaggle </a:t>
            </a:r>
          </a:p>
          <a:p>
            <a:pPr marL="742950" lvl="1" indent="-285750">
              <a:buFont typeface="Arial" panose="020B0604020202020204" pitchFamily="34" charset="0"/>
              <a:buChar char="•"/>
            </a:pPr>
            <a:r>
              <a:rPr lang="en-US" dirty="0"/>
              <a:t>Novice </a:t>
            </a:r>
          </a:p>
          <a:p>
            <a:pPr marL="742950" lvl="1" indent="-285750">
              <a:buFont typeface="Arial" panose="020B0604020202020204" pitchFamily="34" charset="0"/>
              <a:buChar char="•"/>
            </a:pPr>
            <a:r>
              <a:rPr lang="en-US" dirty="0"/>
              <a:t>Contributor </a:t>
            </a:r>
          </a:p>
          <a:p>
            <a:pPr marL="742950" lvl="1" indent="-285750">
              <a:buFont typeface="Arial" panose="020B0604020202020204" pitchFamily="34" charset="0"/>
              <a:buChar char="•"/>
            </a:pPr>
            <a:r>
              <a:rPr lang="en-US" dirty="0"/>
              <a:t>Expert</a:t>
            </a:r>
          </a:p>
          <a:p>
            <a:pPr marL="742950" lvl="1" indent="-285750">
              <a:buFont typeface="Arial" panose="020B0604020202020204" pitchFamily="34" charset="0"/>
              <a:buChar char="•"/>
            </a:pPr>
            <a:r>
              <a:rPr lang="en-US" dirty="0"/>
              <a:t>Master</a:t>
            </a:r>
          </a:p>
          <a:p>
            <a:pPr marL="742950" lvl="1" indent="-285750">
              <a:buFont typeface="Arial" panose="020B0604020202020204" pitchFamily="34" charset="0"/>
              <a:buChar char="•"/>
            </a:pPr>
            <a:r>
              <a:rPr lang="en-US" dirty="0"/>
              <a:t>Grandmaster</a:t>
            </a:r>
          </a:p>
        </p:txBody>
      </p:sp>
    </p:spTree>
    <p:extLst>
      <p:ext uri="{BB962C8B-B14F-4D97-AF65-F5344CB8AC3E}">
        <p14:creationId xmlns:p14="http://schemas.microsoft.com/office/powerpoint/2010/main" val="819926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A81CDB-3220-A043-ACE3-7DD9535BA3C0}"/>
              </a:ext>
            </a:extLst>
          </p:cNvPr>
          <p:cNvSpPr/>
          <p:nvPr/>
        </p:nvSpPr>
        <p:spPr>
          <a:xfrm>
            <a:off x="536206" y="306197"/>
            <a:ext cx="223349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Kaggle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TextBox 3">
            <a:extLst>
              <a:ext uri="{FF2B5EF4-FFF2-40B4-BE49-F238E27FC236}">
                <a16:creationId xmlns:a16="http://schemas.microsoft.com/office/drawing/2014/main" id="{FDA71382-1B37-044E-B10D-D039A55B21F1}"/>
              </a:ext>
            </a:extLst>
          </p:cNvPr>
          <p:cNvSpPr txBox="1"/>
          <p:nvPr/>
        </p:nvSpPr>
        <p:spPr>
          <a:xfrm>
            <a:off x="817811" y="1525250"/>
            <a:ext cx="3903784" cy="2616101"/>
          </a:xfrm>
          <a:prstGeom prst="rect">
            <a:avLst/>
          </a:prstGeom>
          <a:noFill/>
        </p:spPr>
        <p:txBody>
          <a:bodyPr wrap="square" rtlCol="0">
            <a:spAutoFit/>
          </a:bodyPr>
          <a:lstStyle/>
          <a:p>
            <a:r>
              <a:rPr lang="en-US" sz="2000" b="1" u="sng" dirty="0"/>
              <a:t>Competitions :-</a:t>
            </a:r>
          </a:p>
          <a:p>
            <a:pPr marL="342900" indent="-342900">
              <a:buFont typeface="+mj-lt"/>
              <a:buAutoNum type="arabicPeriod"/>
            </a:pPr>
            <a:r>
              <a:rPr lang="en-US" b="1" u="sng" dirty="0"/>
              <a:t>Beginner Level :-</a:t>
            </a:r>
          </a:p>
          <a:p>
            <a:pPr marL="742950" lvl="1" indent="-285750">
              <a:buFont typeface="Arial" panose="020B0604020202020204" pitchFamily="34" charset="0"/>
              <a:buChar char="•"/>
            </a:pPr>
            <a:r>
              <a:rPr lang="en-US" dirty="0"/>
              <a:t>Titanic- Machine Learning from Disaster </a:t>
            </a:r>
            <a:r>
              <a:rPr lang="en-US" dirty="0">
                <a:hlinkClick r:id="rId2"/>
              </a:rPr>
              <a:t>Competiton</a:t>
            </a:r>
            <a:endParaRPr lang="en-US" dirty="0"/>
          </a:p>
          <a:p>
            <a:pPr marL="742950" lvl="1" indent="-285750">
              <a:buFont typeface="Arial" panose="020B0604020202020204" pitchFamily="34" charset="0"/>
              <a:buChar char="•"/>
            </a:pPr>
            <a:r>
              <a:rPr lang="en-US" dirty="0"/>
              <a:t>House Prices-Advanced Regression techniques </a:t>
            </a:r>
            <a:r>
              <a:rPr lang="en-US" dirty="0">
                <a:hlinkClick r:id="rId3"/>
              </a:rPr>
              <a:t>Competition </a:t>
            </a:r>
            <a:endParaRPr lang="en-US" dirty="0"/>
          </a:p>
          <a:p>
            <a:pPr marL="742950" lvl="1" indent="-285750">
              <a:buFont typeface="Arial" panose="020B0604020202020204" pitchFamily="34" charset="0"/>
              <a:buChar char="•"/>
            </a:pPr>
            <a:r>
              <a:rPr lang="en-US" dirty="0"/>
              <a:t>Spaceship Titanic </a:t>
            </a:r>
            <a:r>
              <a:rPr lang="en-US" dirty="0">
                <a:hlinkClick r:id="rId3"/>
              </a:rPr>
              <a:t>Competition </a:t>
            </a:r>
            <a:endParaRPr lang="en-US" dirty="0"/>
          </a:p>
          <a:p>
            <a:pPr marL="742950" lvl="1" indent="-285750">
              <a:buFont typeface="Arial" panose="020B0604020202020204" pitchFamily="34" charset="0"/>
              <a:buChar char="•"/>
            </a:pPr>
            <a:r>
              <a:rPr lang="en-US" dirty="0"/>
              <a:t>Digit Recognizer </a:t>
            </a:r>
            <a:r>
              <a:rPr lang="en-US" dirty="0">
                <a:hlinkClick r:id="rId3"/>
              </a:rPr>
              <a:t>Competition</a:t>
            </a:r>
            <a:endParaRPr lang="en-US" dirty="0"/>
          </a:p>
        </p:txBody>
      </p:sp>
      <p:pic>
        <p:nvPicPr>
          <p:cNvPr id="6" name="Picture 5">
            <a:extLst>
              <a:ext uri="{FF2B5EF4-FFF2-40B4-BE49-F238E27FC236}">
                <a16:creationId xmlns:a16="http://schemas.microsoft.com/office/drawing/2014/main" id="{21A01F53-EA69-7242-B4CD-7AB0F7E54A4D}"/>
              </a:ext>
            </a:extLst>
          </p:cNvPr>
          <p:cNvPicPr>
            <a:picLocks noChangeAspect="1"/>
          </p:cNvPicPr>
          <p:nvPr/>
        </p:nvPicPr>
        <p:blipFill>
          <a:blip r:embed="rId4"/>
          <a:stretch>
            <a:fillRect/>
          </a:stretch>
        </p:blipFill>
        <p:spPr>
          <a:xfrm>
            <a:off x="5568462" y="767862"/>
            <a:ext cx="6290759" cy="3556800"/>
          </a:xfrm>
          <a:prstGeom prst="rect">
            <a:avLst/>
          </a:prstGeom>
        </p:spPr>
      </p:pic>
      <p:sp>
        <p:nvSpPr>
          <p:cNvPr id="7" name="TextBox 6">
            <a:extLst>
              <a:ext uri="{FF2B5EF4-FFF2-40B4-BE49-F238E27FC236}">
                <a16:creationId xmlns:a16="http://schemas.microsoft.com/office/drawing/2014/main" id="{A1113E16-6642-A742-8925-CAC284140A65}"/>
              </a:ext>
            </a:extLst>
          </p:cNvPr>
          <p:cNvSpPr txBox="1"/>
          <p:nvPr/>
        </p:nvSpPr>
        <p:spPr>
          <a:xfrm>
            <a:off x="1217799" y="4437074"/>
            <a:ext cx="3903784" cy="1785104"/>
          </a:xfrm>
          <a:prstGeom prst="rect">
            <a:avLst/>
          </a:prstGeom>
          <a:noFill/>
        </p:spPr>
        <p:txBody>
          <a:bodyPr wrap="square" rtlCol="0">
            <a:spAutoFit/>
          </a:bodyPr>
          <a:lstStyle/>
          <a:p>
            <a:r>
              <a:rPr lang="en-US" sz="2000" b="1" u="sng" dirty="0"/>
              <a:t>Competitions :-</a:t>
            </a:r>
          </a:p>
          <a:p>
            <a:pPr marL="342900" indent="-342900">
              <a:buFont typeface="+mj-lt"/>
              <a:buAutoNum type="arabicPeriod"/>
            </a:pPr>
            <a:r>
              <a:rPr lang="en-US" b="1" u="sng" dirty="0"/>
              <a:t>Advanced  Level :-</a:t>
            </a:r>
          </a:p>
          <a:p>
            <a:pPr marL="742950" lvl="1" indent="-285750">
              <a:buFont typeface="Arial" panose="020B0604020202020204" pitchFamily="34" charset="0"/>
              <a:buChar char="•"/>
            </a:pPr>
            <a:r>
              <a:rPr lang="en-US" dirty="0"/>
              <a:t>Petals To Metals </a:t>
            </a:r>
            <a:r>
              <a:rPr lang="en-US" dirty="0">
                <a:hlinkClick r:id="rId5"/>
              </a:rPr>
              <a:t>Competition </a:t>
            </a:r>
            <a:endParaRPr lang="en-US" dirty="0"/>
          </a:p>
          <a:p>
            <a:pPr marL="742950" lvl="1" indent="-285750">
              <a:buFont typeface="Arial" panose="020B0604020202020204" pitchFamily="34" charset="0"/>
              <a:buChar char="•"/>
            </a:pPr>
            <a:r>
              <a:rPr lang="en-US" dirty="0"/>
              <a:t>Natural Language Processing Disaster </a:t>
            </a:r>
            <a:r>
              <a:rPr lang="en-US" dirty="0">
                <a:hlinkClick r:id="rId6"/>
              </a:rPr>
              <a:t>Competition </a:t>
            </a:r>
            <a:endParaRPr lang="en-US" dirty="0"/>
          </a:p>
          <a:p>
            <a:pPr marL="742950" lvl="1" indent="-285750">
              <a:buFont typeface="Arial" panose="020B0604020202020204" pitchFamily="34" charset="0"/>
              <a:buChar char="•"/>
            </a:pPr>
            <a:r>
              <a:rPr lang="en-US" dirty="0"/>
              <a:t>Store Sales </a:t>
            </a:r>
            <a:r>
              <a:rPr lang="en-US" dirty="0">
                <a:hlinkClick r:id="rId7"/>
              </a:rPr>
              <a:t>Competition</a:t>
            </a:r>
            <a:r>
              <a:rPr lang="en-US" dirty="0">
                <a:hlinkClick r:id="rId3"/>
              </a:rPr>
              <a:t> </a:t>
            </a:r>
            <a:endParaRPr lang="en-US" dirty="0"/>
          </a:p>
        </p:txBody>
      </p:sp>
    </p:spTree>
    <p:extLst>
      <p:ext uri="{BB962C8B-B14F-4D97-AF65-F5344CB8AC3E}">
        <p14:creationId xmlns:p14="http://schemas.microsoft.com/office/powerpoint/2010/main" val="542236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B10504-5DCA-0548-A1D0-340949A4D64A}"/>
              </a:ext>
            </a:extLst>
          </p:cNvPr>
          <p:cNvSpPr/>
          <p:nvPr/>
        </p:nvSpPr>
        <p:spPr>
          <a:xfrm>
            <a:off x="536206" y="306197"/>
            <a:ext cx="223349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Kaggle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00C52B11-9923-9146-B8F1-C2F2BA61CFC0}"/>
              </a:ext>
            </a:extLst>
          </p:cNvPr>
          <p:cNvSpPr txBox="1"/>
          <p:nvPr/>
        </p:nvSpPr>
        <p:spPr>
          <a:xfrm>
            <a:off x="817811" y="1525250"/>
            <a:ext cx="4246558" cy="1938992"/>
          </a:xfrm>
          <a:prstGeom prst="rect">
            <a:avLst/>
          </a:prstGeom>
          <a:noFill/>
        </p:spPr>
        <p:txBody>
          <a:bodyPr wrap="square" rtlCol="0">
            <a:spAutoFit/>
          </a:bodyPr>
          <a:lstStyle/>
          <a:p>
            <a:r>
              <a:rPr lang="en-US" sz="2000" b="1" u="sng" dirty="0"/>
              <a:t>Datasets:- </a:t>
            </a:r>
            <a:r>
              <a:rPr lang="en-US" sz="2000" dirty="0"/>
              <a:t> There are more than 50000 public datasets present in Kaggle but if you have something else to be processed except of those present you can add you dataset any time you want to. </a:t>
            </a:r>
            <a:endParaRPr lang="en-US" sz="2000" b="1" u="sng" dirty="0"/>
          </a:p>
        </p:txBody>
      </p:sp>
      <p:pic>
        <p:nvPicPr>
          <p:cNvPr id="6" name="Picture 5">
            <a:extLst>
              <a:ext uri="{FF2B5EF4-FFF2-40B4-BE49-F238E27FC236}">
                <a16:creationId xmlns:a16="http://schemas.microsoft.com/office/drawing/2014/main" id="{C6278B59-5597-694E-BA7A-6FE92468436B}"/>
              </a:ext>
            </a:extLst>
          </p:cNvPr>
          <p:cNvPicPr>
            <a:picLocks noChangeAspect="1"/>
          </p:cNvPicPr>
          <p:nvPr/>
        </p:nvPicPr>
        <p:blipFill>
          <a:blip r:embed="rId2"/>
          <a:stretch>
            <a:fillRect/>
          </a:stretch>
        </p:blipFill>
        <p:spPr>
          <a:xfrm>
            <a:off x="5560191" y="303928"/>
            <a:ext cx="5066705" cy="3282462"/>
          </a:xfrm>
          <a:prstGeom prst="rect">
            <a:avLst/>
          </a:prstGeom>
        </p:spPr>
      </p:pic>
      <p:pic>
        <p:nvPicPr>
          <p:cNvPr id="8" name="Picture 7">
            <a:extLst>
              <a:ext uri="{FF2B5EF4-FFF2-40B4-BE49-F238E27FC236}">
                <a16:creationId xmlns:a16="http://schemas.microsoft.com/office/drawing/2014/main" id="{99564F39-ADF4-7446-8875-ED53D2FAA0D2}"/>
              </a:ext>
            </a:extLst>
          </p:cNvPr>
          <p:cNvPicPr>
            <a:picLocks noChangeAspect="1"/>
          </p:cNvPicPr>
          <p:nvPr/>
        </p:nvPicPr>
        <p:blipFill>
          <a:blip r:embed="rId3"/>
          <a:stretch>
            <a:fillRect/>
          </a:stretch>
        </p:blipFill>
        <p:spPr>
          <a:xfrm>
            <a:off x="5560191" y="3821723"/>
            <a:ext cx="5066705" cy="3036277"/>
          </a:xfrm>
          <a:prstGeom prst="rect">
            <a:avLst/>
          </a:prstGeom>
        </p:spPr>
      </p:pic>
    </p:spTree>
    <p:extLst>
      <p:ext uri="{BB962C8B-B14F-4D97-AF65-F5344CB8AC3E}">
        <p14:creationId xmlns:p14="http://schemas.microsoft.com/office/powerpoint/2010/main" val="479755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9E1C6A-6838-394B-B8B8-8EBA111EB1AA}"/>
              </a:ext>
            </a:extLst>
          </p:cNvPr>
          <p:cNvSpPr/>
          <p:nvPr/>
        </p:nvSpPr>
        <p:spPr>
          <a:xfrm>
            <a:off x="536206" y="306197"/>
            <a:ext cx="223349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Kaggle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9457262C-44BF-714A-B5D7-A8FFE5353197}"/>
              </a:ext>
            </a:extLst>
          </p:cNvPr>
          <p:cNvSpPr txBox="1"/>
          <p:nvPr/>
        </p:nvSpPr>
        <p:spPr>
          <a:xfrm>
            <a:off x="817811" y="1525250"/>
            <a:ext cx="4246558" cy="1323439"/>
          </a:xfrm>
          <a:prstGeom prst="rect">
            <a:avLst/>
          </a:prstGeom>
          <a:noFill/>
        </p:spPr>
        <p:txBody>
          <a:bodyPr wrap="square" rtlCol="0">
            <a:spAutoFit/>
          </a:bodyPr>
          <a:lstStyle/>
          <a:p>
            <a:r>
              <a:rPr lang="en-US" sz="2000" b="1" u="sng" dirty="0"/>
              <a:t>Learn:- </a:t>
            </a:r>
            <a:r>
              <a:rPr lang="en-US" sz="2000" dirty="0"/>
              <a:t> There are many courses available in Kaggle you can go and learn from there and even get certifications </a:t>
            </a:r>
            <a:endParaRPr lang="en-US" sz="2000" b="1" u="sng" dirty="0"/>
          </a:p>
        </p:txBody>
      </p:sp>
      <p:pic>
        <p:nvPicPr>
          <p:cNvPr id="5" name="Picture 4">
            <a:extLst>
              <a:ext uri="{FF2B5EF4-FFF2-40B4-BE49-F238E27FC236}">
                <a16:creationId xmlns:a16="http://schemas.microsoft.com/office/drawing/2014/main" id="{D73E118C-66AD-BC4D-B89C-B47ABE1A2453}"/>
              </a:ext>
            </a:extLst>
          </p:cNvPr>
          <p:cNvPicPr>
            <a:picLocks noChangeAspect="1"/>
          </p:cNvPicPr>
          <p:nvPr/>
        </p:nvPicPr>
        <p:blipFill>
          <a:blip r:embed="rId2"/>
          <a:stretch>
            <a:fillRect/>
          </a:stretch>
        </p:blipFill>
        <p:spPr>
          <a:xfrm>
            <a:off x="4918374" y="1875692"/>
            <a:ext cx="6713793" cy="4607169"/>
          </a:xfrm>
          <a:prstGeom prst="rect">
            <a:avLst/>
          </a:prstGeom>
        </p:spPr>
      </p:pic>
    </p:spTree>
    <p:extLst>
      <p:ext uri="{BB962C8B-B14F-4D97-AF65-F5344CB8AC3E}">
        <p14:creationId xmlns:p14="http://schemas.microsoft.com/office/powerpoint/2010/main" val="1453903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BF5C14-104D-C34D-BFBE-D8BAECF9EEEC}"/>
              </a:ext>
            </a:extLst>
          </p:cNvPr>
          <p:cNvPicPr>
            <a:picLocks noChangeAspect="1"/>
          </p:cNvPicPr>
          <p:nvPr/>
        </p:nvPicPr>
        <p:blipFill>
          <a:blip r:embed="rId2"/>
          <a:stretch>
            <a:fillRect/>
          </a:stretch>
        </p:blipFill>
        <p:spPr>
          <a:xfrm>
            <a:off x="3771450" y="3009416"/>
            <a:ext cx="4986423" cy="3675293"/>
          </a:xfrm>
          <a:prstGeom prst="rect">
            <a:avLst/>
          </a:prstGeom>
        </p:spPr>
      </p:pic>
      <p:pic>
        <p:nvPicPr>
          <p:cNvPr id="6" name="Picture 5">
            <a:extLst>
              <a:ext uri="{FF2B5EF4-FFF2-40B4-BE49-F238E27FC236}">
                <a16:creationId xmlns:a16="http://schemas.microsoft.com/office/drawing/2014/main" id="{2A9DDCC4-1685-1448-8204-D33B58A89E23}"/>
              </a:ext>
            </a:extLst>
          </p:cNvPr>
          <p:cNvPicPr>
            <a:picLocks noChangeAspect="1"/>
          </p:cNvPicPr>
          <p:nvPr/>
        </p:nvPicPr>
        <p:blipFill>
          <a:blip r:embed="rId3"/>
          <a:stretch>
            <a:fillRect/>
          </a:stretch>
        </p:blipFill>
        <p:spPr>
          <a:xfrm>
            <a:off x="8818833" y="2751733"/>
            <a:ext cx="3183598" cy="3932976"/>
          </a:xfrm>
          <a:prstGeom prst="rect">
            <a:avLst/>
          </a:prstGeom>
        </p:spPr>
      </p:pic>
      <p:pic>
        <p:nvPicPr>
          <p:cNvPr id="8" name="Picture 7">
            <a:extLst>
              <a:ext uri="{FF2B5EF4-FFF2-40B4-BE49-F238E27FC236}">
                <a16:creationId xmlns:a16="http://schemas.microsoft.com/office/drawing/2014/main" id="{94B6B04F-C264-B24F-9FCD-F799BE479B82}"/>
              </a:ext>
            </a:extLst>
          </p:cNvPr>
          <p:cNvPicPr>
            <a:picLocks noChangeAspect="1"/>
          </p:cNvPicPr>
          <p:nvPr/>
        </p:nvPicPr>
        <p:blipFill>
          <a:blip r:embed="rId4"/>
          <a:stretch>
            <a:fillRect/>
          </a:stretch>
        </p:blipFill>
        <p:spPr>
          <a:xfrm>
            <a:off x="114424" y="3251624"/>
            <a:ext cx="3596066" cy="2723860"/>
          </a:xfrm>
          <a:prstGeom prst="rect">
            <a:avLst/>
          </a:prstGeom>
        </p:spPr>
      </p:pic>
      <p:sp>
        <p:nvSpPr>
          <p:cNvPr id="9" name="Rectangle 8">
            <a:extLst>
              <a:ext uri="{FF2B5EF4-FFF2-40B4-BE49-F238E27FC236}">
                <a16:creationId xmlns:a16="http://schemas.microsoft.com/office/drawing/2014/main" id="{8B4878E3-9DC2-004A-BF09-45757B515AA2}"/>
              </a:ext>
            </a:extLst>
          </p:cNvPr>
          <p:cNvSpPr/>
          <p:nvPr/>
        </p:nvSpPr>
        <p:spPr>
          <a:xfrm>
            <a:off x="0" y="303471"/>
            <a:ext cx="696511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Some Important Points </a:t>
            </a:r>
          </a:p>
        </p:txBody>
      </p:sp>
    </p:spTree>
    <p:extLst>
      <p:ext uri="{BB962C8B-B14F-4D97-AF65-F5344CB8AC3E}">
        <p14:creationId xmlns:p14="http://schemas.microsoft.com/office/powerpoint/2010/main" val="79150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789CC8-4A06-C543-BCD9-E8DC9F3506BE}"/>
              </a:ext>
            </a:extLst>
          </p:cNvPr>
          <p:cNvSpPr/>
          <p:nvPr/>
        </p:nvSpPr>
        <p:spPr>
          <a:xfrm>
            <a:off x="467067" y="341366"/>
            <a:ext cx="323928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Resources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5767187D-5C7C-2941-A5B3-00354EC56828}"/>
              </a:ext>
            </a:extLst>
          </p:cNvPr>
          <p:cNvSpPr txBox="1"/>
          <p:nvPr/>
        </p:nvSpPr>
        <p:spPr>
          <a:xfrm>
            <a:off x="902825" y="1264696"/>
            <a:ext cx="262745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Python</a:t>
            </a:r>
          </a:p>
          <a:p>
            <a:pPr marL="742950" lvl="1" indent="-285750">
              <a:buFont typeface="Arial" panose="020B0604020202020204" pitchFamily="34" charset="0"/>
              <a:buChar char="•"/>
            </a:pPr>
            <a:r>
              <a:rPr lang="en-US" dirty="0">
                <a:hlinkClick r:id="rId2"/>
              </a:rPr>
              <a:t>Code with Harry </a:t>
            </a:r>
            <a:endParaRPr lang="en-US" dirty="0"/>
          </a:p>
          <a:p>
            <a:pPr marL="742950" lvl="1" indent="-285750">
              <a:buFont typeface="Arial" panose="020B0604020202020204" pitchFamily="34" charset="0"/>
              <a:buChar char="•"/>
            </a:pPr>
            <a:r>
              <a:rPr lang="en-US" dirty="0" err="1">
                <a:hlinkClick r:id="rId3"/>
              </a:rPr>
              <a:t>HackerRan</a:t>
            </a:r>
            <a:r>
              <a:rPr lang="en-US" dirty="0" err="1">
                <a:hlinkClick r:id="rId4"/>
              </a:rPr>
              <a:t>k</a:t>
            </a:r>
            <a:endParaRPr lang="en-US" dirty="0"/>
          </a:p>
          <a:p>
            <a:pPr lvl="8"/>
            <a:endParaRPr lang="en-US" dirty="0"/>
          </a:p>
          <a:p>
            <a:pPr lvl="1"/>
            <a:endParaRPr lang="en-US" dirty="0"/>
          </a:p>
        </p:txBody>
      </p:sp>
      <p:sp>
        <p:nvSpPr>
          <p:cNvPr id="4" name="TextBox 3">
            <a:extLst>
              <a:ext uri="{FF2B5EF4-FFF2-40B4-BE49-F238E27FC236}">
                <a16:creationId xmlns:a16="http://schemas.microsoft.com/office/drawing/2014/main" id="{8A787EFE-5D50-B840-850A-47DC3FC217AD}"/>
              </a:ext>
            </a:extLst>
          </p:cNvPr>
          <p:cNvSpPr txBox="1"/>
          <p:nvPr/>
        </p:nvSpPr>
        <p:spPr>
          <a:xfrm>
            <a:off x="1076446" y="2453833"/>
            <a:ext cx="28705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Statistics </a:t>
            </a:r>
          </a:p>
          <a:p>
            <a:pPr marL="742950" lvl="1" indent="-285750">
              <a:buFont typeface="Arial" panose="020B0604020202020204" pitchFamily="34" charset="0"/>
              <a:buChar char="•"/>
            </a:pPr>
            <a:r>
              <a:rPr lang="en-US" dirty="0">
                <a:hlinkClick r:id="rId5"/>
              </a:rPr>
              <a:t>Medium Blog </a:t>
            </a:r>
            <a:endParaRPr lang="en-US" dirty="0"/>
          </a:p>
          <a:p>
            <a:pPr marL="742950" lvl="1"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C69DAB9-7150-D84B-BE70-ADC03924B79F}"/>
              </a:ext>
            </a:extLst>
          </p:cNvPr>
          <p:cNvSpPr txBox="1"/>
          <p:nvPr/>
        </p:nvSpPr>
        <p:spPr>
          <a:xfrm>
            <a:off x="902825" y="3460831"/>
            <a:ext cx="343768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Data Visualization </a:t>
            </a:r>
          </a:p>
          <a:p>
            <a:pPr marL="742950" lvl="1" indent="-285750">
              <a:buFont typeface="Arial" panose="020B0604020202020204" pitchFamily="34" charset="0"/>
              <a:buChar char="•"/>
            </a:pPr>
            <a:r>
              <a:rPr lang="en-US" dirty="0">
                <a:hlinkClick r:id="rId6"/>
              </a:rPr>
              <a:t>Types of Visualisations </a:t>
            </a:r>
            <a:endParaRPr lang="en-US" dirty="0"/>
          </a:p>
          <a:p>
            <a:pPr marL="742950" lvl="1" indent="-285750">
              <a:buFont typeface="Arial" panose="020B0604020202020204" pitchFamily="34" charset="0"/>
              <a:buChar char="•"/>
            </a:pPr>
            <a:r>
              <a:rPr lang="en-US" dirty="0">
                <a:hlinkClick r:id="rId7"/>
              </a:rPr>
              <a:t>Sample Notebook 1 </a:t>
            </a:r>
            <a:endParaRPr lang="en-US" dirty="0"/>
          </a:p>
          <a:p>
            <a:pPr marL="742950" lvl="1" indent="-285750">
              <a:buFont typeface="Arial" panose="020B0604020202020204" pitchFamily="34" charset="0"/>
              <a:buChar char="•"/>
            </a:pPr>
            <a:r>
              <a:rPr lang="en-US" dirty="0">
                <a:hlinkClick r:id="rId8"/>
              </a:rPr>
              <a:t>Sample Notebook 2</a:t>
            </a:r>
            <a:endParaRPr lang="en-US" dirty="0"/>
          </a:p>
          <a:p>
            <a:pPr marL="742950" lvl="1" indent="-285750">
              <a:buFont typeface="Arial" panose="020B0604020202020204" pitchFamily="34" charset="0"/>
              <a:buChar char="•"/>
            </a:pPr>
            <a:r>
              <a:rPr lang="en-US" dirty="0">
                <a:hlinkClick r:id="rId9"/>
              </a:rPr>
              <a:t>Sample Notebook 3 </a:t>
            </a:r>
            <a:endParaRPr lang="en-US" dirty="0"/>
          </a:p>
          <a:p>
            <a:pPr marL="742950" lvl="1" indent="-285750">
              <a:buFont typeface="Arial" panose="020B0604020202020204" pitchFamily="34" charset="0"/>
              <a:buChar char="•"/>
            </a:pPr>
            <a:r>
              <a:rPr lang="en-US" dirty="0">
                <a:hlinkClick r:id="rId10"/>
              </a:rPr>
              <a:t>Data Visualisation Learn</a:t>
            </a: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40072D52-6DE6-AE43-981D-AC48F3535475}"/>
              </a:ext>
            </a:extLst>
          </p:cNvPr>
          <p:cNvSpPr txBox="1"/>
          <p:nvPr/>
        </p:nvSpPr>
        <p:spPr>
          <a:xfrm>
            <a:off x="4953965" y="1264696"/>
            <a:ext cx="409743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Machine Learning</a:t>
            </a:r>
          </a:p>
          <a:p>
            <a:pPr marL="742950" lvl="1" indent="-285750">
              <a:buFont typeface="Arial" panose="020B0604020202020204" pitchFamily="34" charset="0"/>
              <a:buChar char="•"/>
            </a:pPr>
            <a:r>
              <a:rPr lang="en-US" dirty="0">
                <a:hlinkClick r:id="rId11"/>
              </a:rPr>
              <a:t>Couresera </a:t>
            </a:r>
            <a:endParaRPr lang="en-US" dirty="0"/>
          </a:p>
          <a:p>
            <a:pPr marL="742950" lvl="1" indent="-285750">
              <a:buFont typeface="Arial" panose="020B0604020202020204" pitchFamily="34" charset="0"/>
              <a:buChar char="•"/>
            </a:pPr>
            <a:r>
              <a:rPr lang="en-US" dirty="0">
                <a:hlinkClick r:id="rId12"/>
              </a:rPr>
              <a:t>Kaggle Machine Learning</a:t>
            </a:r>
            <a:endParaRPr lang="en-US" dirty="0"/>
          </a:p>
          <a:p>
            <a:pPr marL="742950" lvl="1" indent="-285750">
              <a:buFont typeface="Arial" panose="020B0604020202020204" pitchFamily="34" charset="0"/>
              <a:buChar char="•"/>
            </a:pPr>
            <a:r>
              <a:rPr lang="en-US" dirty="0">
                <a:hlinkClick r:id="rId13"/>
              </a:rPr>
              <a:t>Medium Blogs </a:t>
            </a:r>
            <a:endParaRPr lang="en-US" dirty="0"/>
          </a:p>
        </p:txBody>
      </p:sp>
      <p:sp>
        <p:nvSpPr>
          <p:cNvPr id="7" name="TextBox 6">
            <a:extLst>
              <a:ext uri="{FF2B5EF4-FFF2-40B4-BE49-F238E27FC236}">
                <a16:creationId xmlns:a16="http://schemas.microsoft.com/office/drawing/2014/main" id="{4958AE9F-E3B5-0243-928C-FAE1F6214D98}"/>
              </a:ext>
            </a:extLst>
          </p:cNvPr>
          <p:cNvSpPr txBox="1"/>
          <p:nvPr/>
        </p:nvSpPr>
        <p:spPr>
          <a:xfrm>
            <a:off x="5229933" y="3245896"/>
            <a:ext cx="4097438" cy="646331"/>
          </a:xfrm>
          <a:prstGeom prst="rect">
            <a:avLst/>
          </a:prstGeom>
          <a:noFill/>
        </p:spPr>
        <p:txBody>
          <a:bodyPr wrap="square" rtlCol="0">
            <a:spAutoFit/>
          </a:bodyPr>
          <a:lstStyle/>
          <a:p>
            <a:pPr marL="285750" indent="-285750">
              <a:buFont typeface="Arial" panose="020B0604020202020204" pitchFamily="34" charset="0"/>
              <a:buChar char="•"/>
            </a:pPr>
            <a:r>
              <a:rPr lang="en-US" dirty="0"/>
              <a:t>Github repository </a:t>
            </a:r>
          </a:p>
          <a:p>
            <a:pPr marL="742950" lvl="1" indent="-285750">
              <a:buFont typeface="Arial" panose="020B0604020202020204" pitchFamily="34" charset="0"/>
              <a:buChar char="•"/>
            </a:pPr>
            <a:r>
              <a:rPr lang="en-US" dirty="0">
                <a:hlinkClick r:id="rId14"/>
              </a:rPr>
              <a:t>TSS-Resources </a:t>
            </a:r>
            <a:endParaRPr lang="en-US" dirty="0"/>
          </a:p>
        </p:txBody>
      </p:sp>
    </p:spTree>
    <p:extLst>
      <p:ext uri="{BB962C8B-B14F-4D97-AF65-F5344CB8AC3E}">
        <p14:creationId xmlns:p14="http://schemas.microsoft.com/office/powerpoint/2010/main" val="2547967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48FA2F-5108-5445-B29F-23C0211A4FD9}"/>
              </a:ext>
            </a:extLst>
          </p:cNvPr>
          <p:cNvSpPr/>
          <p:nvPr/>
        </p:nvSpPr>
        <p:spPr>
          <a:xfrm>
            <a:off x="3811027" y="2691026"/>
            <a:ext cx="3457874"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Thank You</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041345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B8DB4F-A581-434D-8019-FBA2201CA9C7}"/>
              </a:ext>
            </a:extLst>
          </p:cNvPr>
          <p:cNvSpPr/>
          <p:nvPr/>
        </p:nvSpPr>
        <p:spPr>
          <a:xfrm>
            <a:off x="1326191" y="276089"/>
            <a:ext cx="2611964" cy="923330"/>
          </a:xfrm>
          <a:prstGeom prst="rect">
            <a:avLst/>
          </a:prstGeom>
          <a:noFill/>
        </p:spPr>
        <p:txBody>
          <a:bodyPr wrap="square" lIns="91440" tIns="45720" rIns="91440" bIns="45720">
            <a:spAutoFit/>
          </a:bodyPr>
          <a:lstStyle/>
          <a:p>
            <a:r>
              <a:rPr lang="en-US" sz="5400" b="1" dirty="0">
                <a:ln w="9525">
                  <a:solidFill>
                    <a:schemeClr val="bg1"/>
                  </a:solidFill>
                  <a:prstDash val="solid"/>
                </a:ln>
                <a:effectLst>
                  <a:outerShdw blurRad="12700" dist="38100" dir="2700000" algn="tl" rotWithShape="0">
                    <a:schemeClr val="bg1">
                      <a:lumMod val="50000"/>
                    </a:schemeClr>
                  </a:outerShdw>
                </a:effectLst>
              </a:rPr>
              <a:t>Index</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aphicFrame>
        <p:nvGraphicFramePr>
          <p:cNvPr id="4" name="Table 3">
            <a:extLst>
              <a:ext uri="{FF2B5EF4-FFF2-40B4-BE49-F238E27FC236}">
                <a16:creationId xmlns:a16="http://schemas.microsoft.com/office/drawing/2014/main" id="{4EDFD370-C5F5-F148-B0E4-D8D0C44275D1}"/>
              </a:ext>
            </a:extLst>
          </p:cNvPr>
          <p:cNvGraphicFramePr>
            <a:graphicFrameLocks noGrp="1"/>
          </p:cNvGraphicFramePr>
          <p:nvPr>
            <p:extLst>
              <p:ext uri="{D42A27DB-BD31-4B8C-83A1-F6EECF244321}">
                <p14:modId xmlns:p14="http://schemas.microsoft.com/office/powerpoint/2010/main" val="2644748533"/>
              </p:ext>
            </p:extLst>
          </p:nvPr>
        </p:nvGraphicFramePr>
        <p:xfrm>
          <a:off x="1326191" y="2004456"/>
          <a:ext cx="3960000" cy="1479720"/>
        </p:xfrm>
        <a:graphic>
          <a:graphicData uri="http://schemas.openxmlformats.org/drawingml/2006/table">
            <a:tbl>
              <a:tblPr firstRow="1" bandRow="1">
                <a:tableStyleId>{073A0DAA-6AF3-43AB-8588-CEC1D06C72B9}</a:tableStyleId>
              </a:tblPr>
              <a:tblGrid>
                <a:gridCol w="1800000">
                  <a:extLst>
                    <a:ext uri="{9D8B030D-6E8A-4147-A177-3AD203B41FA5}">
                      <a16:colId xmlns:a16="http://schemas.microsoft.com/office/drawing/2014/main" val="1241041056"/>
                    </a:ext>
                  </a:extLst>
                </a:gridCol>
                <a:gridCol w="2160000">
                  <a:extLst>
                    <a:ext uri="{9D8B030D-6E8A-4147-A177-3AD203B41FA5}">
                      <a16:colId xmlns:a16="http://schemas.microsoft.com/office/drawing/2014/main" val="29950447"/>
                    </a:ext>
                  </a:extLst>
                </a:gridCol>
              </a:tblGrid>
              <a:tr h="367200">
                <a:tc>
                  <a:txBody>
                    <a:bodyPr/>
                    <a:lstStyle/>
                    <a:p>
                      <a:r>
                        <a:rPr lang="en-US" dirty="0"/>
                        <a:t>About Me </a:t>
                      </a:r>
                    </a:p>
                  </a:txBody>
                  <a:tcPr/>
                </a:tc>
                <a:tc>
                  <a:txBody>
                    <a:bodyPr/>
                    <a:lstStyle/>
                    <a:p>
                      <a:r>
                        <a:rPr lang="en-US" dirty="0"/>
                        <a:t>3-9</a:t>
                      </a:r>
                    </a:p>
                  </a:txBody>
                  <a:tcPr/>
                </a:tc>
                <a:extLst>
                  <a:ext uri="{0D108BD9-81ED-4DB2-BD59-A6C34878D82A}">
                    <a16:rowId xmlns:a16="http://schemas.microsoft.com/office/drawing/2014/main" val="2073478540"/>
                  </a:ext>
                </a:extLst>
              </a:tr>
              <a:tr h="370840">
                <a:tc>
                  <a:txBody>
                    <a:bodyPr/>
                    <a:lstStyle/>
                    <a:p>
                      <a:r>
                        <a:rPr lang="en-US" dirty="0"/>
                        <a:t>My mentors</a:t>
                      </a:r>
                    </a:p>
                  </a:txBody>
                  <a:tcPr/>
                </a:tc>
                <a:tc>
                  <a:txBody>
                    <a:bodyPr/>
                    <a:lstStyle/>
                    <a:p>
                      <a:r>
                        <a:rPr lang="en-US" dirty="0"/>
                        <a:t>10-11</a:t>
                      </a:r>
                    </a:p>
                  </a:txBody>
                  <a:tcPr/>
                </a:tc>
                <a:extLst>
                  <a:ext uri="{0D108BD9-81ED-4DB2-BD59-A6C34878D82A}">
                    <a16:rowId xmlns:a16="http://schemas.microsoft.com/office/drawing/2014/main" val="844554877"/>
                  </a:ext>
                </a:extLst>
              </a:tr>
              <a:tr h="370840">
                <a:tc>
                  <a:txBody>
                    <a:bodyPr/>
                    <a:lstStyle/>
                    <a:p>
                      <a:r>
                        <a:rPr lang="en-US" dirty="0"/>
                        <a:t>Kaggle </a:t>
                      </a:r>
                    </a:p>
                  </a:txBody>
                  <a:tcPr/>
                </a:tc>
                <a:tc>
                  <a:txBody>
                    <a:bodyPr/>
                    <a:lstStyle/>
                    <a:p>
                      <a:r>
                        <a:rPr lang="en-US" dirty="0"/>
                        <a:t>12-15</a:t>
                      </a:r>
                    </a:p>
                  </a:txBody>
                  <a:tcPr/>
                </a:tc>
                <a:extLst>
                  <a:ext uri="{0D108BD9-81ED-4DB2-BD59-A6C34878D82A}">
                    <a16:rowId xmlns:a16="http://schemas.microsoft.com/office/drawing/2014/main" val="1809047542"/>
                  </a:ext>
                </a:extLst>
              </a:tr>
              <a:tr h="370840">
                <a:tc>
                  <a:txBody>
                    <a:bodyPr/>
                    <a:lstStyle/>
                    <a:p>
                      <a:r>
                        <a:rPr lang="en-US" dirty="0"/>
                        <a:t>Resources </a:t>
                      </a:r>
                    </a:p>
                  </a:txBody>
                  <a:tcPr/>
                </a:tc>
                <a:tc>
                  <a:txBody>
                    <a:bodyPr/>
                    <a:lstStyle/>
                    <a:p>
                      <a:r>
                        <a:rPr lang="en-US" dirty="0"/>
                        <a:t>16</a:t>
                      </a:r>
                    </a:p>
                  </a:txBody>
                  <a:tcPr/>
                </a:tc>
                <a:extLst>
                  <a:ext uri="{0D108BD9-81ED-4DB2-BD59-A6C34878D82A}">
                    <a16:rowId xmlns:a16="http://schemas.microsoft.com/office/drawing/2014/main" val="1840453493"/>
                  </a:ext>
                </a:extLst>
              </a:tr>
            </a:tbl>
          </a:graphicData>
        </a:graphic>
      </p:graphicFrame>
    </p:spTree>
    <p:extLst>
      <p:ext uri="{BB962C8B-B14F-4D97-AF65-F5344CB8AC3E}">
        <p14:creationId xmlns:p14="http://schemas.microsoft.com/office/powerpoint/2010/main" val="1689972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2A6134-FA47-464F-9F11-12EA56F5FA88}"/>
              </a:ext>
            </a:extLst>
          </p:cNvPr>
          <p:cNvSpPr/>
          <p:nvPr/>
        </p:nvSpPr>
        <p:spPr>
          <a:xfrm>
            <a:off x="792843" y="379999"/>
            <a:ext cx="32287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About Me </a:t>
            </a:r>
          </a:p>
        </p:txBody>
      </p:sp>
      <p:sp>
        <p:nvSpPr>
          <p:cNvPr id="3" name="TextBox 2">
            <a:extLst>
              <a:ext uri="{FF2B5EF4-FFF2-40B4-BE49-F238E27FC236}">
                <a16:creationId xmlns:a16="http://schemas.microsoft.com/office/drawing/2014/main" id="{152EF257-F341-0449-B5B8-F713033CD1AC}"/>
              </a:ext>
            </a:extLst>
          </p:cNvPr>
          <p:cNvSpPr txBox="1"/>
          <p:nvPr/>
        </p:nvSpPr>
        <p:spPr>
          <a:xfrm>
            <a:off x="792843" y="1818405"/>
            <a:ext cx="4727864" cy="923330"/>
          </a:xfrm>
          <a:prstGeom prst="rect">
            <a:avLst/>
          </a:prstGeom>
          <a:noFill/>
        </p:spPr>
        <p:txBody>
          <a:bodyPr wrap="square" rtlCol="0">
            <a:spAutoFit/>
          </a:bodyPr>
          <a:lstStyle/>
          <a:p>
            <a:pPr marL="285750" indent="-285750">
              <a:buFont typeface="Arial" panose="020B0604020202020204" pitchFamily="34" charset="0"/>
              <a:buChar char="•"/>
            </a:pPr>
            <a:r>
              <a:rPr lang="en-US" dirty="0"/>
              <a:t>I am </a:t>
            </a:r>
            <a:r>
              <a:rPr lang="en-US" dirty="0" err="1"/>
              <a:t>Eishkaran</a:t>
            </a:r>
            <a:r>
              <a:rPr lang="en-US" dirty="0"/>
              <a:t> Singh, a second year COE TIET and pursuing my BS from Indian Institute of Technology Madras</a:t>
            </a:r>
          </a:p>
        </p:txBody>
      </p:sp>
      <p:sp>
        <p:nvSpPr>
          <p:cNvPr id="4" name="TextBox 3">
            <a:extLst>
              <a:ext uri="{FF2B5EF4-FFF2-40B4-BE49-F238E27FC236}">
                <a16:creationId xmlns:a16="http://schemas.microsoft.com/office/drawing/2014/main" id="{9C776C08-2B52-6641-97AA-25A6A3446FF6}"/>
              </a:ext>
            </a:extLst>
          </p:cNvPr>
          <p:cNvSpPr txBox="1"/>
          <p:nvPr/>
        </p:nvSpPr>
        <p:spPr>
          <a:xfrm>
            <a:off x="792843" y="2741735"/>
            <a:ext cx="4727864" cy="2954655"/>
          </a:xfrm>
          <a:prstGeom prst="rect">
            <a:avLst/>
          </a:prstGeom>
          <a:noFill/>
        </p:spPr>
        <p:txBody>
          <a:bodyPr wrap="square" rtlCol="0">
            <a:spAutoFit/>
          </a:bodyPr>
          <a:lstStyle/>
          <a:p>
            <a:r>
              <a:rPr lang="en-US" dirty="0"/>
              <a:t>My skills:</a:t>
            </a:r>
          </a:p>
          <a:p>
            <a:pPr marL="285750" indent="-285750">
              <a:buFont typeface="Arial" panose="020B0604020202020204" pitchFamily="34" charset="0"/>
              <a:buChar char="•"/>
            </a:pPr>
            <a:r>
              <a:rPr lang="en-IN" sz="1500" b="1" dirty="0"/>
              <a:t>MATHEMATICS (Linear algebra, Statistics and probability, Calculus ) </a:t>
            </a:r>
          </a:p>
          <a:p>
            <a:pPr marL="285750" indent="-285750">
              <a:buFont typeface="Arial" panose="020B0604020202020204" pitchFamily="34" charset="0"/>
              <a:buChar char="•"/>
            </a:pPr>
            <a:r>
              <a:rPr lang="en-IN" sz="1500" b="1" dirty="0"/>
              <a:t>PROGRAMMING LANGUAGES (Python(advanced) , C, C++) </a:t>
            </a:r>
          </a:p>
          <a:p>
            <a:pPr marL="285750" indent="-285750">
              <a:buFont typeface="Arial" panose="020B0604020202020204" pitchFamily="34" charset="0"/>
              <a:buChar char="•"/>
            </a:pPr>
            <a:r>
              <a:rPr lang="en-IN" sz="1500" b="1" dirty="0"/>
              <a:t>WEB DEVELOPMENT (HTML, CSS, JAVASCRIPT) </a:t>
            </a:r>
          </a:p>
          <a:p>
            <a:pPr marL="285750" indent="-285750">
              <a:buFont typeface="Arial" panose="020B0604020202020204" pitchFamily="34" charset="0"/>
              <a:buChar char="•"/>
            </a:pPr>
            <a:r>
              <a:rPr lang="en-IN" sz="1500" b="1" dirty="0"/>
              <a:t>LIBRARIES/FRAMEWORK (Pandas, </a:t>
            </a:r>
            <a:r>
              <a:rPr lang="en-IN" sz="1500" b="1" dirty="0" err="1"/>
              <a:t>Numpy</a:t>
            </a:r>
            <a:r>
              <a:rPr lang="en-IN" sz="1500" b="1" dirty="0"/>
              <a:t>, Seaborn, </a:t>
            </a:r>
            <a:r>
              <a:rPr lang="en-IN" sz="1500" b="1" dirty="0" err="1"/>
              <a:t>matploblib</a:t>
            </a:r>
            <a:r>
              <a:rPr lang="en-IN" sz="1500" b="1" dirty="0"/>
              <a:t>, </a:t>
            </a:r>
            <a:r>
              <a:rPr lang="en-IN" sz="1500" b="1" dirty="0" err="1"/>
              <a:t>Plotly</a:t>
            </a:r>
            <a:r>
              <a:rPr lang="en-IN" sz="1500" b="1" dirty="0"/>
              <a:t>, </a:t>
            </a:r>
            <a:r>
              <a:rPr lang="en-IN" sz="1500" b="1" dirty="0" err="1"/>
              <a:t>XGBoost</a:t>
            </a:r>
            <a:r>
              <a:rPr lang="en-IN" sz="1500" b="1" dirty="0"/>
              <a:t>, </a:t>
            </a:r>
            <a:r>
              <a:rPr lang="en-IN" sz="1500" b="1" dirty="0" err="1"/>
              <a:t>scikit</a:t>
            </a:r>
            <a:r>
              <a:rPr lang="en-IN" sz="1500" b="1" dirty="0"/>
              <a:t>-learn) </a:t>
            </a:r>
          </a:p>
          <a:p>
            <a:pPr marL="285750" indent="-285750">
              <a:buFont typeface="Arial" panose="020B0604020202020204" pitchFamily="34" charset="0"/>
              <a:buChar char="•"/>
            </a:pPr>
            <a:r>
              <a:rPr lang="en-IN" sz="1500" b="1" dirty="0"/>
              <a:t>MACHINE LEARNING (Regression, Classification, Clustering, Neural Networks, Deep Learning) </a:t>
            </a:r>
          </a:p>
          <a:p>
            <a:pPr marL="285750" indent="-285750">
              <a:buFont typeface="Arial" panose="020B0604020202020204" pitchFamily="34" charset="0"/>
              <a:buChar char="•"/>
            </a:pPr>
            <a:r>
              <a:rPr lang="en-IN" sz="1500" b="1" dirty="0"/>
              <a:t>DATABASE MANAGEMENT SYSTEMS (</a:t>
            </a:r>
            <a:r>
              <a:rPr lang="en-IN" sz="1500" b="1" dirty="0" err="1"/>
              <a:t>MySQL,Oracle</a:t>
            </a:r>
            <a:r>
              <a:rPr lang="en-IN" sz="1500" b="1" dirty="0"/>
              <a:t>) </a:t>
            </a:r>
          </a:p>
          <a:p>
            <a:endParaRPr lang="en-US" dirty="0"/>
          </a:p>
        </p:txBody>
      </p:sp>
      <p:sp>
        <p:nvSpPr>
          <p:cNvPr id="6" name="TextBox 5">
            <a:extLst>
              <a:ext uri="{FF2B5EF4-FFF2-40B4-BE49-F238E27FC236}">
                <a16:creationId xmlns:a16="http://schemas.microsoft.com/office/drawing/2014/main" id="{163E0A23-4E71-474C-AB7A-494453C7F942}"/>
              </a:ext>
            </a:extLst>
          </p:cNvPr>
          <p:cNvSpPr txBox="1"/>
          <p:nvPr/>
        </p:nvSpPr>
        <p:spPr>
          <a:xfrm>
            <a:off x="792843" y="1303329"/>
            <a:ext cx="4727864" cy="369332"/>
          </a:xfrm>
          <a:prstGeom prst="rect">
            <a:avLst/>
          </a:prstGeom>
          <a:noFill/>
        </p:spPr>
        <p:txBody>
          <a:bodyPr wrap="square" rtlCol="0">
            <a:spAutoFit/>
          </a:bodyPr>
          <a:lstStyle/>
          <a:p>
            <a:pPr marL="285750" indent="-285750">
              <a:buFont typeface="Arial" panose="020B0604020202020204" pitchFamily="34" charset="0"/>
              <a:buChar char="•"/>
            </a:pPr>
            <a:r>
              <a:rPr lang="en-US" u="sng" dirty="0"/>
              <a:t>Aim:-</a:t>
            </a:r>
            <a:r>
              <a:rPr lang="en-US" dirty="0"/>
              <a:t>  Data analyst/ Data Scientist  </a:t>
            </a:r>
            <a:endParaRPr lang="en-US" u="sng" dirty="0"/>
          </a:p>
        </p:txBody>
      </p:sp>
      <p:sp>
        <p:nvSpPr>
          <p:cNvPr id="7" name="TextBox 6">
            <a:extLst>
              <a:ext uri="{FF2B5EF4-FFF2-40B4-BE49-F238E27FC236}">
                <a16:creationId xmlns:a16="http://schemas.microsoft.com/office/drawing/2014/main" id="{627E104B-4AA0-9F44-9575-BB3D97AB1184}"/>
              </a:ext>
            </a:extLst>
          </p:cNvPr>
          <p:cNvSpPr txBox="1"/>
          <p:nvPr/>
        </p:nvSpPr>
        <p:spPr>
          <a:xfrm>
            <a:off x="792843" y="5604057"/>
            <a:ext cx="6878782" cy="1477328"/>
          </a:xfrm>
          <a:prstGeom prst="rect">
            <a:avLst/>
          </a:prstGeom>
          <a:noFill/>
        </p:spPr>
        <p:txBody>
          <a:bodyPr wrap="square" rtlCol="0">
            <a:spAutoFit/>
          </a:bodyPr>
          <a:lstStyle/>
          <a:p>
            <a:pPr marL="285750" indent="-285750">
              <a:buFont typeface="Arial" panose="020B0604020202020204" pitchFamily="34" charset="0"/>
              <a:buChar char="•"/>
            </a:pPr>
            <a:r>
              <a:rPr lang="en-US" sz="1500" dirty="0" err="1"/>
              <a:t>Linkedin</a:t>
            </a:r>
            <a:r>
              <a:rPr lang="en-US" sz="1500" dirty="0"/>
              <a:t> Profile :- </a:t>
            </a:r>
            <a:r>
              <a:rPr lang="en-US" sz="1500" dirty="0">
                <a:hlinkClick r:id="rId2"/>
              </a:rPr>
              <a:t>https://www.linkedin.com/in/eishkaran-singh/</a:t>
            </a:r>
            <a:endParaRPr lang="en-US" sz="1500" dirty="0"/>
          </a:p>
          <a:p>
            <a:pPr marL="285750" indent="-285750">
              <a:buFont typeface="Arial" panose="020B0604020202020204" pitchFamily="34" charset="0"/>
              <a:buChar char="•"/>
            </a:pPr>
            <a:r>
              <a:rPr lang="en-US" sz="1500" dirty="0"/>
              <a:t>Website Portfolio:- </a:t>
            </a:r>
            <a:r>
              <a:rPr lang="en-US" sz="1500" dirty="0">
                <a:hlinkClick r:id="rId3"/>
              </a:rPr>
              <a:t>https://eishkaran.github.io/PersonalPortfolio/index.html</a:t>
            </a:r>
            <a:endParaRPr lang="en-US" sz="1500" dirty="0"/>
          </a:p>
          <a:p>
            <a:pPr marL="285750" indent="-285750">
              <a:buFont typeface="Arial" panose="020B0604020202020204" pitchFamily="34" charset="0"/>
              <a:buChar char="•"/>
            </a:pPr>
            <a:r>
              <a:rPr lang="en-US" sz="1500" dirty="0"/>
              <a:t>Kaggle Profile :- </a:t>
            </a:r>
            <a:r>
              <a:rPr lang="en-US" sz="1500" dirty="0">
                <a:hlinkClick r:id="rId4"/>
              </a:rPr>
              <a:t>https://www.kaggle.com/eishkaran</a:t>
            </a:r>
            <a:endParaRPr lang="en-US" sz="1500" dirty="0"/>
          </a:p>
          <a:p>
            <a:pPr marL="285750" indent="-285750">
              <a:buFont typeface="Arial" panose="020B0604020202020204" pitchFamily="34" charset="0"/>
              <a:buChar char="•"/>
            </a:pPr>
            <a:r>
              <a:rPr lang="en-US" sz="1500" dirty="0"/>
              <a:t>Github Profile:- </a:t>
            </a:r>
            <a:r>
              <a:rPr lang="en-US" sz="1500" dirty="0">
                <a:hlinkClick r:id="rId5"/>
              </a:rPr>
              <a:t>https://github.com/EISHKARAN</a:t>
            </a:r>
            <a:endParaRPr lang="en-US" sz="1500" dirty="0"/>
          </a:p>
          <a:p>
            <a:pPr marL="285750" indent="-285750">
              <a:buFont typeface="Arial" panose="020B0604020202020204" pitchFamily="34" charset="0"/>
              <a:buChar char="•"/>
            </a:pPr>
            <a:endParaRPr lang="en-US" sz="1500" dirty="0"/>
          </a:p>
          <a:p>
            <a:endParaRPr lang="en-US" sz="1500" dirty="0"/>
          </a:p>
        </p:txBody>
      </p:sp>
      <p:pic>
        <p:nvPicPr>
          <p:cNvPr id="9" name="Picture 8">
            <a:extLst>
              <a:ext uri="{FF2B5EF4-FFF2-40B4-BE49-F238E27FC236}">
                <a16:creationId xmlns:a16="http://schemas.microsoft.com/office/drawing/2014/main" id="{F9B126C4-3A95-3F4E-BAC8-17B37B54A269}"/>
              </a:ext>
            </a:extLst>
          </p:cNvPr>
          <p:cNvPicPr>
            <a:picLocks noChangeAspect="1"/>
          </p:cNvPicPr>
          <p:nvPr/>
        </p:nvPicPr>
        <p:blipFill>
          <a:blip r:embed="rId6"/>
          <a:stretch>
            <a:fillRect/>
          </a:stretch>
        </p:blipFill>
        <p:spPr>
          <a:xfrm>
            <a:off x="6183432" y="1487995"/>
            <a:ext cx="5336552" cy="3232673"/>
          </a:xfrm>
          <a:prstGeom prst="rect">
            <a:avLst/>
          </a:prstGeom>
        </p:spPr>
      </p:pic>
    </p:spTree>
    <p:extLst>
      <p:ext uri="{BB962C8B-B14F-4D97-AF65-F5344CB8AC3E}">
        <p14:creationId xmlns:p14="http://schemas.microsoft.com/office/powerpoint/2010/main" val="183572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997861-D9D2-8443-A595-BF48969F3AE8}"/>
              </a:ext>
            </a:extLst>
          </p:cNvPr>
          <p:cNvSpPr/>
          <p:nvPr/>
        </p:nvSpPr>
        <p:spPr>
          <a:xfrm>
            <a:off x="792843" y="379999"/>
            <a:ext cx="32287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About Me </a:t>
            </a:r>
          </a:p>
        </p:txBody>
      </p:sp>
      <p:sp>
        <p:nvSpPr>
          <p:cNvPr id="3" name="TextBox 2">
            <a:extLst>
              <a:ext uri="{FF2B5EF4-FFF2-40B4-BE49-F238E27FC236}">
                <a16:creationId xmlns:a16="http://schemas.microsoft.com/office/drawing/2014/main" id="{4FAF4CAB-9AB2-E34D-B5BA-8D8C426FEFD5}"/>
              </a:ext>
            </a:extLst>
          </p:cNvPr>
          <p:cNvSpPr txBox="1"/>
          <p:nvPr/>
        </p:nvSpPr>
        <p:spPr>
          <a:xfrm>
            <a:off x="405567" y="1565224"/>
            <a:ext cx="8910555" cy="2062103"/>
          </a:xfrm>
          <a:prstGeom prst="rect">
            <a:avLst/>
          </a:prstGeom>
          <a:noFill/>
        </p:spPr>
        <p:txBody>
          <a:bodyPr wrap="square" rtlCol="0">
            <a:spAutoFit/>
          </a:bodyPr>
          <a:lstStyle/>
          <a:p>
            <a:r>
              <a:rPr lang="en-US" sz="2000" b="1" u="sng" dirty="0"/>
              <a:t>Achievements:</a:t>
            </a:r>
          </a:p>
          <a:p>
            <a:pPr marL="285750" indent="-285750">
              <a:buFont typeface="Arial" panose="020B0604020202020204" pitchFamily="34" charset="0"/>
              <a:buChar char="•"/>
            </a:pPr>
            <a:r>
              <a:rPr lang="en-US" dirty="0"/>
              <a:t>I recently participated in Paradox’23 organized by IITM and took part in </a:t>
            </a:r>
            <a:r>
              <a:rPr lang="en-US" dirty="0" err="1"/>
              <a:t>Pixelmind</a:t>
            </a:r>
            <a:r>
              <a:rPr lang="en-US" dirty="0"/>
              <a:t> AI </a:t>
            </a:r>
          </a:p>
          <a:p>
            <a:r>
              <a:rPr lang="en-US" dirty="0"/>
              <a:t>	won the second prize and bagged a cash prize of 50K</a:t>
            </a:r>
          </a:p>
          <a:p>
            <a:pPr marL="285750" indent="-285750">
              <a:buFont typeface="Arial" panose="020B0604020202020204" pitchFamily="34" charset="0"/>
              <a:buChar char="•"/>
            </a:pPr>
            <a:r>
              <a:rPr lang="en-US" dirty="0"/>
              <a:t>I have shown exceptional skills in data sciences because of which I am at 2x expert level in Kaggle which is one of the leading platforms for Data Sciences</a:t>
            </a:r>
          </a:p>
          <a:p>
            <a:pPr marL="285750" indent="-285750">
              <a:buFont typeface="Arial" panose="020B0604020202020204" pitchFamily="34" charset="0"/>
              <a:buChar char="•"/>
            </a:pPr>
            <a:r>
              <a:rPr lang="en-US" dirty="0"/>
              <a:t>I have participated in various competitions organized at the Kaggle platform and have shown outstanding results </a:t>
            </a:r>
          </a:p>
        </p:txBody>
      </p:sp>
      <p:pic>
        <p:nvPicPr>
          <p:cNvPr id="5" name="Picture 4">
            <a:extLst>
              <a:ext uri="{FF2B5EF4-FFF2-40B4-BE49-F238E27FC236}">
                <a16:creationId xmlns:a16="http://schemas.microsoft.com/office/drawing/2014/main" id="{50AE377A-5D77-3D46-A6D4-6D23793D12ED}"/>
              </a:ext>
            </a:extLst>
          </p:cNvPr>
          <p:cNvPicPr>
            <a:picLocks noChangeAspect="1"/>
          </p:cNvPicPr>
          <p:nvPr/>
        </p:nvPicPr>
        <p:blipFill>
          <a:blip r:embed="rId2"/>
          <a:stretch>
            <a:fillRect/>
          </a:stretch>
        </p:blipFill>
        <p:spPr>
          <a:xfrm>
            <a:off x="484095" y="3889222"/>
            <a:ext cx="4937760" cy="2639624"/>
          </a:xfrm>
          <a:prstGeom prst="rect">
            <a:avLst/>
          </a:prstGeom>
        </p:spPr>
      </p:pic>
      <p:pic>
        <p:nvPicPr>
          <p:cNvPr id="7" name="Picture 6">
            <a:extLst>
              <a:ext uri="{FF2B5EF4-FFF2-40B4-BE49-F238E27FC236}">
                <a16:creationId xmlns:a16="http://schemas.microsoft.com/office/drawing/2014/main" id="{515B93BC-A6BC-1B43-AB3C-C3F9298E504F}"/>
              </a:ext>
            </a:extLst>
          </p:cNvPr>
          <p:cNvPicPr>
            <a:picLocks noChangeAspect="1"/>
          </p:cNvPicPr>
          <p:nvPr/>
        </p:nvPicPr>
        <p:blipFill>
          <a:blip r:embed="rId3"/>
          <a:stretch>
            <a:fillRect/>
          </a:stretch>
        </p:blipFill>
        <p:spPr>
          <a:xfrm>
            <a:off x="6217919" y="3887966"/>
            <a:ext cx="3517751" cy="2640880"/>
          </a:xfrm>
          <a:prstGeom prst="rect">
            <a:avLst/>
          </a:prstGeom>
        </p:spPr>
      </p:pic>
    </p:spTree>
    <p:extLst>
      <p:ext uri="{BB962C8B-B14F-4D97-AF65-F5344CB8AC3E}">
        <p14:creationId xmlns:p14="http://schemas.microsoft.com/office/powerpoint/2010/main" val="1708104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CE2256-8157-1A4C-9B40-559E0B52B973}"/>
              </a:ext>
            </a:extLst>
          </p:cNvPr>
          <p:cNvSpPr/>
          <p:nvPr/>
        </p:nvSpPr>
        <p:spPr>
          <a:xfrm>
            <a:off x="792843" y="379999"/>
            <a:ext cx="32287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About Me </a:t>
            </a:r>
          </a:p>
        </p:txBody>
      </p:sp>
      <p:sp>
        <p:nvSpPr>
          <p:cNvPr id="3" name="TextBox 2">
            <a:extLst>
              <a:ext uri="{FF2B5EF4-FFF2-40B4-BE49-F238E27FC236}">
                <a16:creationId xmlns:a16="http://schemas.microsoft.com/office/drawing/2014/main" id="{EEE3AC9E-DFDB-B149-A6C0-8D14F5D3EC60}"/>
              </a:ext>
            </a:extLst>
          </p:cNvPr>
          <p:cNvSpPr txBox="1"/>
          <p:nvPr/>
        </p:nvSpPr>
        <p:spPr>
          <a:xfrm>
            <a:off x="1312432" y="2197080"/>
            <a:ext cx="7455049" cy="1631216"/>
          </a:xfrm>
          <a:prstGeom prst="rect">
            <a:avLst/>
          </a:prstGeom>
          <a:noFill/>
        </p:spPr>
        <p:txBody>
          <a:bodyPr wrap="square" rtlCol="0">
            <a:spAutoFit/>
          </a:bodyPr>
          <a:lstStyle/>
          <a:p>
            <a:pPr marL="285750" indent="-285750">
              <a:buFont typeface="Arial" panose="020B0604020202020204" pitchFamily="34" charset="0"/>
              <a:buChar char="•"/>
            </a:pPr>
            <a:r>
              <a:rPr lang="en-US" sz="2000" b="1" u="sng" dirty="0"/>
              <a:t>Python:-</a:t>
            </a:r>
          </a:p>
          <a:p>
            <a:pPr marL="1200150" lvl="2" indent="-285750">
              <a:buFont typeface="Arial" panose="020B0604020202020204" pitchFamily="34" charset="0"/>
              <a:buChar char="•"/>
            </a:pPr>
            <a:r>
              <a:rPr lang="en-US" sz="2000" dirty="0"/>
              <a:t>Learnt From Code with Harry, Kaggle</a:t>
            </a:r>
          </a:p>
          <a:p>
            <a:pPr marL="1200150" lvl="2" indent="-285750">
              <a:buFont typeface="Arial" panose="020B0604020202020204" pitchFamily="34" charset="0"/>
              <a:buChar char="•"/>
            </a:pPr>
            <a:r>
              <a:rPr lang="en-US" sz="2000" dirty="0"/>
              <a:t>IITM resources </a:t>
            </a:r>
          </a:p>
          <a:p>
            <a:pPr marL="1200150" lvl="2" indent="-285750">
              <a:buFont typeface="Arial" panose="020B0604020202020204" pitchFamily="34" charset="0"/>
              <a:buChar char="•"/>
            </a:pPr>
            <a:r>
              <a:rPr lang="en-US" sz="2000" dirty="0"/>
              <a:t>Gained fluency by solving problems on </a:t>
            </a:r>
            <a:r>
              <a:rPr lang="en-US" sz="2000" dirty="0" err="1"/>
              <a:t>Hackerank</a:t>
            </a:r>
            <a:r>
              <a:rPr lang="en-US" sz="2000" dirty="0"/>
              <a:t>, Self-Practice  (</a:t>
            </a:r>
            <a:r>
              <a:rPr lang="en-US" sz="2000" dirty="0">
                <a:hlinkClick r:id="rId2"/>
              </a:rPr>
              <a:t>Problems </a:t>
            </a:r>
            <a:r>
              <a:rPr lang="en-US" sz="2000" dirty="0"/>
              <a:t>)</a:t>
            </a:r>
          </a:p>
        </p:txBody>
      </p:sp>
      <p:sp>
        <p:nvSpPr>
          <p:cNvPr id="6" name="TextBox 5">
            <a:extLst>
              <a:ext uri="{FF2B5EF4-FFF2-40B4-BE49-F238E27FC236}">
                <a16:creationId xmlns:a16="http://schemas.microsoft.com/office/drawing/2014/main" id="{7AA760DE-A532-4E46-B089-289C361493AE}"/>
              </a:ext>
            </a:extLst>
          </p:cNvPr>
          <p:cNvSpPr txBox="1"/>
          <p:nvPr/>
        </p:nvSpPr>
        <p:spPr>
          <a:xfrm>
            <a:off x="792843" y="1273750"/>
            <a:ext cx="7455049" cy="477054"/>
          </a:xfrm>
          <a:prstGeom prst="rect">
            <a:avLst/>
          </a:prstGeom>
          <a:noFill/>
        </p:spPr>
        <p:txBody>
          <a:bodyPr wrap="square" rtlCol="0">
            <a:spAutoFit/>
          </a:bodyPr>
          <a:lstStyle/>
          <a:p>
            <a:r>
              <a:rPr lang="en-US" sz="2500" dirty="0"/>
              <a:t>Courses I did and where did I get there certification </a:t>
            </a:r>
          </a:p>
        </p:txBody>
      </p:sp>
      <p:pic>
        <p:nvPicPr>
          <p:cNvPr id="8" name="Picture 7">
            <a:extLst>
              <a:ext uri="{FF2B5EF4-FFF2-40B4-BE49-F238E27FC236}">
                <a16:creationId xmlns:a16="http://schemas.microsoft.com/office/drawing/2014/main" id="{A4E9D16E-B068-9948-BE36-F2D4098952A4}"/>
              </a:ext>
            </a:extLst>
          </p:cNvPr>
          <p:cNvPicPr>
            <a:picLocks noChangeAspect="1"/>
          </p:cNvPicPr>
          <p:nvPr/>
        </p:nvPicPr>
        <p:blipFill>
          <a:blip r:embed="rId3"/>
          <a:stretch>
            <a:fillRect/>
          </a:stretch>
        </p:blipFill>
        <p:spPr>
          <a:xfrm>
            <a:off x="5452333" y="3848385"/>
            <a:ext cx="6630296" cy="2873988"/>
          </a:xfrm>
          <a:prstGeom prst="rect">
            <a:avLst/>
          </a:prstGeom>
        </p:spPr>
      </p:pic>
    </p:spTree>
    <p:extLst>
      <p:ext uri="{BB962C8B-B14F-4D97-AF65-F5344CB8AC3E}">
        <p14:creationId xmlns:p14="http://schemas.microsoft.com/office/powerpoint/2010/main" val="3198979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C7CBC4-47CF-C44F-8903-B0AB2DD421D4}"/>
              </a:ext>
            </a:extLst>
          </p:cNvPr>
          <p:cNvSpPr/>
          <p:nvPr/>
        </p:nvSpPr>
        <p:spPr>
          <a:xfrm>
            <a:off x="390524" y="379999"/>
            <a:ext cx="403341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Python Tools </a:t>
            </a:r>
          </a:p>
        </p:txBody>
      </p:sp>
      <p:pic>
        <p:nvPicPr>
          <p:cNvPr id="5" name="Picture 4">
            <a:extLst>
              <a:ext uri="{FF2B5EF4-FFF2-40B4-BE49-F238E27FC236}">
                <a16:creationId xmlns:a16="http://schemas.microsoft.com/office/drawing/2014/main" id="{0FBBA159-B7C6-674E-99AE-F3CE147BE6E0}"/>
              </a:ext>
            </a:extLst>
          </p:cNvPr>
          <p:cNvPicPr>
            <a:picLocks noChangeAspect="1"/>
          </p:cNvPicPr>
          <p:nvPr/>
        </p:nvPicPr>
        <p:blipFill>
          <a:blip r:embed="rId2"/>
          <a:stretch>
            <a:fillRect/>
          </a:stretch>
        </p:blipFill>
        <p:spPr>
          <a:xfrm>
            <a:off x="2303362" y="1228655"/>
            <a:ext cx="6969730" cy="5010780"/>
          </a:xfrm>
          <a:prstGeom prst="rect">
            <a:avLst/>
          </a:prstGeom>
        </p:spPr>
      </p:pic>
    </p:spTree>
    <p:extLst>
      <p:ext uri="{BB962C8B-B14F-4D97-AF65-F5344CB8AC3E}">
        <p14:creationId xmlns:p14="http://schemas.microsoft.com/office/powerpoint/2010/main" val="403272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64C97-0B40-FA4C-AAE6-6D49F31B8D8D}"/>
              </a:ext>
            </a:extLst>
          </p:cNvPr>
          <p:cNvSpPr/>
          <p:nvPr/>
        </p:nvSpPr>
        <p:spPr>
          <a:xfrm>
            <a:off x="792843" y="379999"/>
            <a:ext cx="32287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About Me </a:t>
            </a:r>
          </a:p>
        </p:txBody>
      </p:sp>
      <p:sp>
        <p:nvSpPr>
          <p:cNvPr id="5" name="TextBox 4">
            <a:extLst>
              <a:ext uri="{FF2B5EF4-FFF2-40B4-BE49-F238E27FC236}">
                <a16:creationId xmlns:a16="http://schemas.microsoft.com/office/drawing/2014/main" id="{7EB7851B-2567-A442-B0F0-CDE9A0C252B9}"/>
              </a:ext>
            </a:extLst>
          </p:cNvPr>
          <p:cNvSpPr txBox="1"/>
          <p:nvPr/>
        </p:nvSpPr>
        <p:spPr>
          <a:xfrm>
            <a:off x="792843" y="1273750"/>
            <a:ext cx="7455049" cy="477054"/>
          </a:xfrm>
          <a:prstGeom prst="rect">
            <a:avLst/>
          </a:prstGeom>
          <a:noFill/>
        </p:spPr>
        <p:txBody>
          <a:bodyPr wrap="square" rtlCol="0">
            <a:spAutoFit/>
          </a:bodyPr>
          <a:lstStyle/>
          <a:p>
            <a:r>
              <a:rPr lang="en-US" sz="2500" dirty="0"/>
              <a:t>Courses I did and where did I get there certification </a:t>
            </a:r>
          </a:p>
        </p:txBody>
      </p:sp>
      <p:sp>
        <p:nvSpPr>
          <p:cNvPr id="6" name="TextBox 5">
            <a:extLst>
              <a:ext uri="{FF2B5EF4-FFF2-40B4-BE49-F238E27FC236}">
                <a16:creationId xmlns:a16="http://schemas.microsoft.com/office/drawing/2014/main" id="{15727DA6-CD33-3248-94AC-63D6CBF1FC0C}"/>
              </a:ext>
            </a:extLst>
          </p:cNvPr>
          <p:cNvSpPr txBox="1"/>
          <p:nvPr/>
        </p:nvSpPr>
        <p:spPr>
          <a:xfrm>
            <a:off x="2108498" y="1904104"/>
            <a:ext cx="643307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Data Visualization</a:t>
            </a:r>
          </a:p>
          <a:p>
            <a:pPr marL="1200150" lvl="2" indent="-285750">
              <a:buFont typeface="Arial" panose="020B0604020202020204" pitchFamily="34" charset="0"/>
              <a:buChar char="•"/>
            </a:pPr>
            <a:r>
              <a:rPr lang="en-US" dirty="0"/>
              <a:t>I learnt the libraries for data Visualization by reading the documentation of the library and understanding its function {Documentations can be found on google by searching them }</a:t>
            </a:r>
          </a:p>
          <a:p>
            <a:pPr marL="1200150" lvl="2" indent="-285750">
              <a:buFont typeface="Arial" panose="020B0604020202020204" pitchFamily="34" charset="0"/>
              <a:buChar char="•"/>
            </a:pPr>
            <a:r>
              <a:rPr lang="en-US" dirty="0"/>
              <a:t>I learnt the visualizations by going through numerous Kaggle Notebooks and even discussions </a:t>
            </a:r>
          </a:p>
          <a:p>
            <a:pPr marL="1200150" lvl="2" indent="-285750">
              <a:buFont typeface="Arial" panose="020B0604020202020204" pitchFamily="34" charset="0"/>
              <a:buChar char="•"/>
            </a:pPr>
            <a:r>
              <a:rPr lang="en-US" dirty="0"/>
              <a:t>But the major thing that can help u gain efficiency is that ”</a:t>
            </a:r>
            <a:r>
              <a:rPr lang="en-US" b="1" u="sng" dirty="0"/>
              <a:t>PRACTICE”</a:t>
            </a:r>
          </a:p>
          <a:p>
            <a:pPr marL="1200150" lvl="2" indent="-285750">
              <a:buFont typeface="Arial" panose="020B0604020202020204" pitchFamily="34" charset="0"/>
              <a:buChar char="•"/>
            </a:pPr>
            <a:r>
              <a:rPr lang="en-US" dirty="0"/>
              <a:t>Some notebooks that will help you understand the things </a:t>
            </a:r>
            <a:r>
              <a:rPr lang="en-US" dirty="0">
                <a:hlinkClick r:id="rId2"/>
              </a:rPr>
              <a:t>Types of visualisations</a:t>
            </a:r>
            <a:r>
              <a:rPr lang="en-US" dirty="0"/>
              <a:t>, </a:t>
            </a:r>
            <a:r>
              <a:rPr lang="en-US" dirty="0">
                <a:hlinkClick r:id="rId3"/>
              </a:rPr>
              <a:t>Sample Notebook 1</a:t>
            </a:r>
            <a:r>
              <a:rPr lang="en-US" dirty="0"/>
              <a:t>, </a:t>
            </a:r>
            <a:r>
              <a:rPr lang="en-US" dirty="0">
                <a:hlinkClick r:id="rId4"/>
              </a:rPr>
              <a:t>Sample Notebook 2</a:t>
            </a:r>
            <a:r>
              <a:rPr lang="en-US" dirty="0"/>
              <a:t>, </a:t>
            </a:r>
            <a:r>
              <a:rPr lang="en-US" dirty="0">
                <a:hlinkClick r:id="rId5"/>
              </a:rPr>
              <a:t>Sample Notebook 3</a:t>
            </a:r>
            <a:endParaRPr lang="en-US" dirty="0"/>
          </a:p>
        </p:txBody>
      </p:sp>
      <p:pic>
        <p:nvPicPr>
          <p:cNvPr id="8" name="Picture 7">
            <a:extLst>
              <a:ext uri="{FF2B5EF4-FFF2-40B4-BE49-F238E27FC236}">
                <a16:creationId xmlns:a16="http://schemas.microsoft.com/office/drawing/2014/main" id="{34AD434C-782A-1842-BD1E-994A387EB7B4}"/>
              </a:ext>
            </a:extLst>
          </p:cNvPr>
          <p:cNvPicPr>
            <a:picLocks noChangeAspect="1"/>
          </p:cNvPicPr>
          <p:nvPr/>
        </p:nvPicPr>
        <p:blipFill>
          <a:blip r:embed="rId6"/>
          <a:stretch>
            <a:fillRect/>
          </a:stretch>
        </p:blipFill>
        <p:spPr>
          <a:xfrm>
            <a:off x="9082650" y="4075226"/>
            <a:ext cx="2815229" cy="2490395"/>
          </a:xfrm>
          <a:prstGeom prst="rect">
            <a:avLst/>
          </a:prstGeom>
        </p:spPr>
      </p:pic>
    </p:spTree>
    <p:extLst>
      <p:ext uri="{BB962C8B-B14F-4D97-AF65-F5344CB8AC3E}">
        <p14:creationId xmlns:p14="http://schemas.microsoft.com/office/powerpoint/2010/main" val="22707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F7AAB8-805B-844A-B4B6-FA9D5440FA20}"/>
              </a:ext>
            </a:extLst>
          </p:cNvPr>
          <p:cNvSpPr/>
          <p:nvPr/>
        </p:nvSpPr>
        <p:spPr>
          <a:xfrm>
            <a:off x="792843" y="379999"/>
            <a:ext cx="32287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About Me </a:t>
            </a:r>
          </a:p>
        </p:txBody>
      </p:sp>
      <p:sp>
        <p:nvSpPr>
          <p:cNvPr id="3" name="TextBox 2">
            <a:extLst>
              <a:ext uri="{FF2B5EF4-FFF2-40B4-BE49-F238E27FC236}">
                <a16:creationId xmlns:a16="http://schemas.microsoft.com/office/drawing/2014/main" id="{0B609576-B6B8-5C48-8AF8-0883C617EB88}"/>
              </a:ext>
            </a:extLst>
          </p:cNvPr>
          <p:cNvSpPr txBox="1"/>
          <p:nvPr/>
        </p:nvSpPr>
        <p:spPr>
          <a:xfrm>
            <a:off x="792843" y="1273750"/>
            <a:ext cx="7455049" cy="477054"/>
          </a:xfrm>
          <a:prstGeom prst="rect">
            <a:avLst/>
          </a:prstGeom>
          <a:noFill/>
        </p:spPr>
        <p:txBody>
          <a:bodyPr wrap="square" rtlCol="0">
            <a:spAutoFit/>
          </a:bodyPr>
          <a:lstStyle/>
          <a:p>
            <a:r>
              <a:rPr lang="en-US" sz="2500" dirty="0"/>
              <a:t>Courses I did and where did I get there certification </a:t>
            </a:r>
          </a:p>
        </p:txBody>
      </p:sp>
      <p:sp>
        <p:nvSpPr>
          <p:cNvPr id="4" name="TextBox 3">
            <a:extLst>
              <a:ext uri="{FF2B5EF4-FFF2-40B4-BE49-F238E27FC236}">
                <a16:creationId xmlns:a16="http://schemas.microsoft.com/office/drawing/2014/main" id="{109ACE92-C6F9-0041-830A-C59329391009}"/>
              </a:ext>
            </a:extLst>
          </p:cNvPr>
          <p:cNvSpPr txBox="1"/>
          <p:nvPr/>
        </p:nvSpPr>
        <p:spPr>
          <a:xfrm>
            <a:off x="1387736" y="2130014"/>
            <a:ext cx="64223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Statistics </a:t>
            </a:r>
          </a:p>
          <a:p>
            <a:pPr marL="1200150" lvl="2" indent="-285750">
              <a:buFont typeface="Arial" panose="020B0604020202020204" pitchFamily="34" charset="0"/>
              <a:buChar char="•"/>
            </a:pPr>
            <a:r>
              <a:rPr lang="en-US" dirty="0"/>
              <a:t>It is one of the most important things that a person should know before going in for data analysis </a:t>
            </a:r>
          </a:p>
          <a:p>
            <a:pPr marL="1200150" lvl="2" indent="-285750">
              <a:buFont typeface="Arial" panose="020B0604020202020204" pitchFamily="34" charset="0"/>
              <a:buChar char="•"/>
            </a:pPr>
            <a:r>
              <a:rPr lang="en-US" dirty="0"/>
              <a:t>I learnt the same from IITM resources (majorly} and </a:t>
            </a:r>
            <a:r>
              <a:rPr lang="en-US" dirty="0" err="1"/>
              <a:t>Youtube</a:t>
            </a:r>
            <a:r>
              <a:rPr lang="en-US" dirty="0"/>
              <a:t> Videos </a:t>
            </a:r>
          </a:p>
        </p:txBody>
      </p:sp>
      <p:pic>
        <p:nvPicPr>
          <p:cNvPr id="6" name="Picture 5">
            <a:extLst>
              <a:ext uri="{FF2B5EF4-FFF2-40B4-BE49-F238E27FC236}">
                <a16:creationId xmlns:a16="http://schemas.microsoft.com/office/drawing/2014/main" id="{C8B95B47-F0CE-1F40-A59A-C9E2C0D1611D}"/>
              </a:ext>
            </a:extLst>
          </p:cNvPr>
          <p:cNvPicPr>
            <a:picLocks noChangeAspect="1"/>
          </p:cNvPicPr>
          <p:nvPr/>
        </p:nvPicPr>
        <p:blipFill>
          <a:blip r:embed="rId2"/>
          <a:stretch>
            <a:fillRect/>
          </a:stretch>
        </p:blipFill>
        <p:spPr>
          <a:xfrm>
            <a:off x="6400800" y="4283367"/>
            <a:ext cx="5170170" cy="2263557"/>
          </a:xfrm>
          <a:prstGeom prst="rect">
            <a:avLst/>
          </a:prstGeom>
        </p:spPr>
      </p:pic>
    </p:spTree>
    <p:extLst>
      <p:ext uri="{BB962C8B-B14F-4D97-AF65-F5344CB8AC3E}">
        <p14:creationId xmlns:p14="http://schemas.microsoft.com/office/powerpoint/2010/main" val="411345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8E1D58-A620-0E4E-8263-32F47AD34416}"/>
              </a:ext>
            </a:extLst>
          </p:cNvPr>
          <p:cNvSpPr/>
          <p:nvPr/>
        </p:nvSpPr>
        <p:spPr>
          <a:xfrm>
            <a:off x="792843" y="379999"/>
            <a:ext cx="32287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About Me </a:t>
            </a:r>
          </a:p>
        </p:txBody>
      </p:sp>
      <p:sp>
        <p:nvSpPr>
          <p:cNvPr id="3" name="TextBox 2">
            <a:extLst>
              <a:ext uri="{FF2B5EF4-FFF2-40B4-BE49-F238E27FC236}">
                <a16:creationId xmlns:a16="http://schemas.microsoft.com/office/drawing/2014/main" id="{11059C85-3732-5B47-A53C-13F56671012F}"/>
              </a:ext>
            </a:extLst>
          </p:cNvPr>
          <p:cNvSpPr txBox="1"/>
          <p:nvPr/>
        </p:nvSpPr>
        <p:spPr>
          <a:xfrm>
            <a:off x="792843" y="1273750"/>
            <a:ext cx="7455049" cy="477054"/>
          </a:xfrm>
          <a:prstGeom prst="rect">
            <a:avLst/>
          </a:prstGeom>
          <a:noFill/>
        </p:spPr>
        <p:txBody>
          <a:bodyPr wrap="square" rtlCol="0">
            <a:spAutoFit/>
          </a:bodyPr>
          <a:lstStyle/>
          <a:p>
            <a:r>
              <a:rPr lang="en-US" sz="2500" dirty="0"/>
              <a:t>Courses I did and where did I get there certification </a:t>
            </a:r>
          </a:p>
        </p:txBody>
      </p:sp>
      <p:sp>
        <p:nvSpPr>
          <p:cNvPr id="4" name="TextBox 3">
            <a:extLst>
              <a:ext uri="{FF2B5EF4-FFF2-40B4-BE49-F238E27FC236}">
                <a16:creationId xmlns:a16="http://schemas.microsoft.com/office/drawing/2014/main" id="{F2538549-05D2-E847-98AA-7A5923BA12E4}"/>
              </a:ext>
            </a:extLst>
          </p:cNvPr>
          <p:cNvSpPr txBox="1"/>
          <p:nvPr/>
        </p:nvSpPr>
        <p:spPr>
          <a:xfrm>
            <a:off x="1387736" y="2130014"/>
            <a:ext cx="642231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Machine Learning </a:t>
            </a:r>
          </a:p>
          <a:p>
            <a:pPr marL="1200150" lvl="2" indent="-285750">
              <a:buFont typeface="Arial" panose="020B0604020202020204" pitchFamily="34" charset="0"/>
              <a:buChar char="•"/>
            </a:pPr>
            <a:r>
              <a:rPr lang="en-US" dirty="0"/>
              <a:t>It is one of the most important things that a person should know before going in for data Prediction </a:t>
            </a:r>
          </a:p>
          <a:p>
            <a:pPr marL="1200150" lvl="2" indent="-285750">
              <a:buFont typeface="Arial" panose="020B0604020202020204" pitchFamily="34" charset="0"/>
              <a:buChar char="•"/>
            </a:pPr>
            <a:r>
              <a:rPr lang="en-US" dirty="0"/>
              <a:t>I learnt the same from studying various medium blogs and from </a:t>
            </a:r>
            <a:r>
              <a:rPr lang="en-US" dirty="0" err="1"/>
              <a:t>coursera</a:t>
            </a:r>
            <a:r>
              <a:rPr lang="en-US" dirty="0"/>
              <a:t> with the course name of Machine learning for all by Andrew Ng</a:t>
            </a:r>
          </a:p>
        </p:txBody>
      </p:sp>
      <p:pic>
        <p:nvPicPr>
          <p:cNvPr id="6" name="Picture 5">
            <a:extLst>
              <a:ext uri="{FF2B5EF4-FFF2-40B4-BE49-F238E27FC236}">
                <a16:creationId xmlns:a16="http://schemas.microsoft.com/office/drawing/2014/main" id="{5E1C40F0-34EA-794E-AC31-EA390E09F96E}"/>
              </a:ext>
            </a:extLst>
          </p:cNvPr>
          <p:cNvPicPr>
            <a:picLocks noChangeAspect="1"/>
          </p:cNvPicPr>
          <p:nvPr/>
        </p:nvPicPr>
        <p:blipFill>
          <a:blip r:embed="rId2"/>
          <a:stretch>
            <a:fillRect/>
          </a:stretch>
        </p:blipFill>
        <p:spPr>
          <a:xfrm>
            <a:off x="7584831" y="3556696"/>
            <a:ext cx="4303346" cy="3301303"/>
          </a:xfrm>
          <a:prstGeom prst="rect">
            <a:avLst/>
          </a:prstGeom>
        </p:spPr>
      </p:pic>
    </p:spTree>
    <p:extLst>
      <p:ext uri="{BB962C8B-B14F-4D97-AF65-F5344CB8AC3E}">
        <p14:creationId xmlns:p14="http://schemas.microsoft.com/office/powerpoint/2010/main" val="26090119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2313</TotalTime>
  <Words>716</Words>
  <Application>Microsoft Macintosh PowerPoint</Application>
  <PresentationFormat>Widescreen</PresentationFormat>
  <Paragraphs>117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Celestial</vt:lpstr>
      <vt:lpstr>Advanced Kaggle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cp:revision>
  <cp:lastPrinted>2023-06-14T20:34:37Z</cp:lastPrinted>
  <dcterms:created xsi:type="dcterms:W3CDTF">2023-06-05T07:50:23Z</dcterms:created>
  <dcterms:modified xsi:type="dcterms:W3CDTF">2023-06-14T20:36:11Z</dcterms:modified>
</cp:coreProperties>
</file>